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15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12" Type="http://schemas.openxmlformats.org/officeDocument/2006/relationships/image" Target="../media/image114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11" Type="http://schemas.openxmlformats.org/officeDocument/2006/relationships/image" Target="../media/image113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Relationship Id="rId14" Type="http://schemas.openxmlformats.org/officeDocument/2006/relationships/image" Target="../media/image1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9.wmf"/><Relationship Id="rId7" Type="http://schemas.openxmlformats.org/officeDocument/2006/relationships/image" Target="../media/image1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8.wmf"/><Relationship Id="rId16" Type="http://schemas.openxmlformats.org/officeDocument/2006/relationships/image" Target="../media/image40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5.wmf"/><Relationship Id="rId5" Type="http://schemas.openxmlformats.org/officeDocument/2006/relationships/image" Target="../media/image31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19" Type="http://schemas.openxmlformats.org/officeDocument/2006/relationships/image" Target="../media/image43.wmf"/><Relationship Id="rId4" Type="http://schemas.openxmlformats.org/officeDocument/2006/relationships/image" Target="../media/image30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EFB03-2FDB-4A6F-B6BF-4F53F3F5F0AC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828B0-C136-425E-BD31-BE812FF454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85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288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3262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3123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977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898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82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13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188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80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1703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3860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517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194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828B0-C136-425E-BD31-BE812FF4542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39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90235C-95BC-4042-9B9E-833282A51CFD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F6CD88-96CC-401E-B8EA-20AF3EF97D7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7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83.wmf"/><Relationship Id="rId34" Type="http://schemas.openxmlformats.org/officeDocument/2006/relationships/image" Target="../media/image87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81.wmf"/><Relationship Id="rId25" Type="http://schemas.openxmlformats.org/officeDocument/2006/relationships/oleObject" Target="../embeddings/oleObject106.bin"/><Relationship Id="rId3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image" Target="../media/image86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105.bin"/><Relationship Id="rId32" Type="http://schemas.openxmlformats.org/officeDocument/2006/relationships/hyperlink" Target="http://www.bcmath.ca/" TargetMode="External"/><Relationship Id="rId37" Type="http://schemas.openxmlformats.org/officeDocument/2006/relationships/image" Target="../media/image88.wmf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28" Type="http://schemas.openxmlformats.org/officeDocument/2006/relationships/oleObject" Target="../embeddings/oleObject108.bin"/><Relationship Id="rId36" Type="http://schemas.openxmlformats.org/officeDocument/2006/relationships/oleObject" Target="../embeddings/oleObject113.bin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82.wmf"/><Relationship Id="rId31" Type="http://schemas.openxmlformats.org/officeDocument/2006/relationships/oleObject" Target="../embeddings/oleObject110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85.wmf"/><Relationship Id="rId30" Type="http://schemas.openxmlformats.org/officeDocument/2006/relationships/oleObject" Target="../embeddings/oleObject109.bin"/><Relationship Id="rId35" Type="http://schemas.openxmlformats.org/officeDocument/2006/relationships/oleObject" Target="../embeddings/oleObject1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21.bin"/><Relationship Id="rId26" Type="http://schemas.openxmlformats.org/officeDocument/2006/relationships/image" Target="../media/image99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23.bin"/><Relationship Id="rId34" Type="http://schemas.openxmlformats.org/officeDocument/2006/relationships/oleObject" Target="../embeddings/oleObject131.bin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95.wmf"/><Relationship Id="rId25" Type="http://schemas.openxmlformats.org/officeDocument/2006/relationships/oleObject" Target="../embeddings/oleObject125.bin"/><Relationship Id="rId33" Type="http://schemas.openxmlformats.org/officeDocument/2006/relationships/oleObject" Target="../embeddings/oleObject130.bin"/><Relationship Id="rId38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2.bin"/><Relationship Id="rId29" Type="http://schemas.openxmlformats.org/officeDocument/2006/relationships/oleObject" Target="../embeddings/oleObject12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92.wmf"/><Relationship Id="rId24" Type="http://schemas.openxmlformats.org/officeDocument/2006/relationships/image" Target="../media/image98.wmf"/><Relationship Id="rId32" Type="http://schemas.openxmlformats.org/officeDocument/2006/relationships/image" Target="../media/image101.wmf"/><Relationship Id="rId37" Type="http://schemas.openxmlformats.org/officeDocument/2006/relationships/oleObject" Target="../embeddings/oleObject133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oleObject" Target="../embeddings/oleObject124.bin"/><Relationship Id="rId28" Type="http://schemas.openxmlformats.org/officeDocument/2006/relationships/image" Target="../media/image100.wmf"/><Relationship Id="rId36" Type="http://schemas.openxmlformats.org/officeDocument/2006/relationships/oleObject" Target="../embeddings/oleObject132.bin"/><Relationship Id="rId10" Type="http://schemas.openxmlformats.org/officeDocument/2006/relationships/oleObject" Target="../embeddings/oleObject117.bin"/><Relationship Id="rId19" Type="http://schemas.openxmlformats.org/officeDocument/2006/relationships/image" Target="../media/image96.wmf"/><Relationship Id="rId31" Type="http://schemas.openxmlformats.org/officeDocument/2006/relationships/oleObject" Target="../embeddings/oleObject129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19.bin"/><Relationship Id="rId22" Type="http://schemas.openxmlformats.org/officeDocument/2006/relationships/image" Target="../media/image97.wmf"/><Relationship Id="rId27" Type="http://schemas.openxmlformats.org/officeDocument/2006/relationships/oleObject" Target="../embeddings/oleObject126.bin"/><Relationship Id="rId30" Type="http://schemas.openxmlformats.org/officeDocument/2006/relationships/oleObject" Target="../embeddings/oleObject128.bin"/><Relationship Id="rId35" Type="http://schemas.openxmlformats.org/officeDocument/2006/relationships/image" Target="../media/image10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41.bin"/><Relationship Id="rId26" Type="http://schemas.openxmlformats.org/officeDocument/2006/relationships/oleObject" Target="../embeddings/oleObject148.bin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143.bin"/><Relationship Id="rId34" Type="http://schemas.openxmlformats.org/officeDocument/2006/relationships/oleObject" Target="../embeddings/oleObject152.bin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109.wmf"/><Relationship Id="rId25" Type="http://schemas.openxmlformats.org/officeDocument/2006/relationships/oleObject" Target="../embeddings/oleObject147.bin"/><Relationship Id="rId33" Type="http://schemas.openxmlformats.org/officeDocument/2006/relationships/image" Target="../media/image114.wmf"/><Relationship Id="rId38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0.bin"/><Relationship Id="rId20" Type="http://schemas.openxmlformats.org/officeDocument/2006/relationships/oleObject" Target="../embeddings/oleObject142.bin"/><Relationship Id="rId29" Type="http://schemas.openxmlformats.org/officeDocument/2006/relationships/image" Target="../media/image112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06.wmf"/><Relationship Id="rId24" Type="http://schemas.openxmlformats.org/officeDocument/2006/relationships/oleObject" Target="../embeddings/oleObject146.bin"/><Relationship Id="rId32" Type="http://schemas.openxmlformats.org/officeDocument/2006/relationships/oleObject" Target="../embeddings/oleObject151.bin"/><Relationship Id="rId37" Type="http://schemas.openxmlformats.org/officeDocument/2006/relationships/image" Target="../media/image11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23" Type="http://schemas.openxmlformats.org/officeDocument/2006/relationships/oleObject" Target="../embeddings/oleObject145.bin"/><Relationship Id="rId28" Type="http://schemas.openxmlformats.org/officeDocument/2006/relationships/oleObject" Target="../embeddings/oleObject149.bin"/><Relationship Id="rId36" Type="http://schemas.openxmlformats.org/officeDocument/2006/relationships/oleObject" Target="../embeddings/oleObject153.bin"/><Relationship Id="rId10" Type="http://schemas.openxmlformats.org/officeDocument/2006/relationships/oleObject" Target="../embeddings/oleObject137.bin"/><Relationship Id="rId19" Type="http://schemas.openxmlformats.org/officeDocument/2006/relationships/image" Target="../media/image110.wmf"/><Relationship Id="rId31" Type="http://schemas.openxmlformats.org/officeDocument/2006/relationships/image" Target="../media/image113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39.bin"/><Relationship Id="rId22" Type="http://schemas.openxmlformats.org/officeDocument/2006/relationships/oleObject" Target="../embeddings/oleObject144.bin"/><Relationship Id="rId27" Type="http://schemas.openxmlformats.org/officeDocument/2006/relationships/image" Target="../media/image111.wmf"/><Relationship Id="rId30" Type="http://schemas.openxmlformats.org/officeDocument/2006/relationships/oleObject" Target="../embeddings/oleObject150.bin"/><Relationship Id="rId35" Type="http://schemas.openxmlformats.org/officeDocument/2006/relationships/image" Target="../media/image1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7.bin"/><Relationship Id="rId39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21.bin"/><Relationship Id="rId42" Type="http://schemas.openxmlformats.org/officeDocument/2006/relationships/image" Target="../media/image23.wmf"/><Relationship Id="rId47" Type="http://schemas.openxmlformats.org/officeDocument/2006/relationships/oleObject" Target="../embeddings/oleObject29.bin"/><Relationship Id="rId50" Type="http://schemas.openxmlformats.org/officeDocument/2006/relationships/image" Target="../media/image26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5" Type="http://schemas.openxmlformats.org/officeDocument/2006/relationships/oleObject" Target="../embeddings/oleObject16.bin"/><Relationship Id="rId33" Type="http://schemas.openxmlformats.org/officeDocument/2006/relationships/image" Target="../media/image19.wmf"/><Relationship Id="rId38" Type="http://schemas.openxmlformats.org/officeDocument/2006/relationships/image" Target="../media/image21.wmf"/><Relationship Id="rId46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7.wmf"/><Relationship Id="rId41" Type="http://schemas.openxmlformats.org/officeDocument/2006/relationships/oleObject" Target="../embeddings/oleObject2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20.bin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22.wmf"/><Relationship Id="rId45" Type="http://schemas.openxmlformats.org/officeDocument/2006/relationships/oleObject" Target="../embeddings/oleObject28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8.bin"/><Relationship Id="rId36" Type="http://schemas.openxmlformats.org/officeDocument/2006/relationships/image" Target="../media/image20.wmf"/><Relationship Id="rId49" Type="http://schemas.openxmlformats.org/officeDocument/2006/relationships/oleObject" Target="../embeddings/oleObject30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31" Type="http://schemas.openxmlformats.org/officeDocument/2006/relationships/image" Target="../media/image18.wmf"/><Relationship Id="rId44" Type="http://schemas.openxmlformats.org/officeDocument/2006/relationships/oleObject" Target="../embeddings/oleObject27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9.bin"/><Relationship Id="rId35" Type="http://schemas.openxmlformats.org/officeDocument/2006/relationships/oleObject" Target="../embeddings/oleObject22.bin"/><Relationship Id="rId43" Type="http://schemas.openxmlformats.org/officeDocument/2006/relationships/oleObject" Target="../embeddings/oleObject26.bin"/><Relationship Id="rId48" Type="http://schemas.openxmlformats.org/officeDocument/2006/relationships/image" Target="../media/image25.wmf"/><Relationship Id="rId8" Type="http://schemas.openxmlformats.org/officeDocument/2006/relationships/oleObject" Target="../embeddings/oleObject7.bin"/><Relationship Id="rId51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9" Type="http://schemas.openxmlformats.org/officeDocument/2006/relationships/oleObject" Target="../embeddings/oleObject5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3.wmf"/><Relationship Id="rId34" Type="http://schemas.openxmlformats.org/officeDocument/2006/relationships/oleObject" Target="../embeddings/oleObject47.bin"/><Relationship Id="rId42" Type="http://schemas.openxmlformats.org/officeDocument/2006/relationships/oleObject" Target="../embeddings/oleObject54.bin"/><Relationship Id="rId47" Type="http://schemas.openxmlformats.org/officeDocument/2006/relationships/image" Target="../media/image42.wmf"/><Relationship Id="rId50" Type="http://schemas.openxmlformats.org/officeDocument/2006/relationships/hyperlink" Target="http://www.bcmath.ca/" TargetMode="Externa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11.wmf"/><Relationship Id="rId25" Type="http://schemas.openxmlformats.org/officeDocument/2006/relationships/image" Target="../media/image35.wmf"/><Relationship Id="rId33" Type="http://schemas.openxmlformats.org/officeDocument/2006/relationships/image" Target="../media/image38.wmf"/><Relationship Id="rId38" Type="http://schemas.openxmlformats.org/officeDocument/2006/relationships/oleObject" Target="../embeddings/oleObject50.bin"/><Relationship Id="rId46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36.wmf"/><Relationship Id="rId41" Type="http://schemas.openxmlformats.org/officeDocument/2006/relationships/oleObject" Target="../embeddings/oleObject5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6.bin"/><Relationship Id="rId37" Type="http://schemas.openxmlformats.org/officeDocument/2006/relationships/oleObject" Target="../embeddings/oleObject49.bin"/><Relationship Id="rId40" Type="http://schemas.openxmlformats.org/officeDocument/2006/relationships/oleObject" Target="../embeddings/oleObject52.bin"/><Relationship Id="rId45" Type="http://schemas.openxmlformats.org/officeDocument/2006/relationships/image" Target="../media/image41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44.bin"/><Relationship Id="rId36" Type="http://schemas.openxmlformats.org/officeDocument/2006/relationships/oleObject" Target="../embeddings/oleObject48.bin"/><Relationship Id="rId49" Type="http://schemas.openxmlformats.org/officeDocument/2006/relationships/image" Target="../media/image43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12.wmf"/><Relationship Id="rId31" Type="http://schemas.openxmlformats.org/officeDocument/2006/relationships/image" Target="../media/image37.wmf"/><Relationship Id="rId44" Type="http://schemas.openxmlformats.org/officeDocument/2006/relationships/oleObject" Target="../embeddings/oleObject55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oleObject" Target="../embeddings/oleObject43.bin"/><Relationship Id="rId30" Type="http://schemas.openxmlformats.org/officeDocument/2006/relationships/oleObject" Target="../embeddings/oleObject45.bin"/><Relationship Id="rId35" Type="http://schemas.openxmlformats.org/officeDocument/2006/relationships/image" Target="../media/image39.wmf"/><Relationship Id="rId43" Type="http://schemas.openxmlformats.org/officeDocument/2006/relationships/image" Target="../media/image40.wmf"/><Relationship Id="rId48" Type="http://schemas.openxmlformats.org/officeDocument/2006/relationships/oleObject" Target="../embeddings/oleObject57.bin"/><Relationship Id="rId8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49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68.bin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62.bin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oleObject" Target="../embeddings/oleObject64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61.bin"/><Relationship Id="rId19" Type="http://schemas.openxmlformats.org/officeDocument/2006/relationships/oleObject" Target="../embeddings/oleObject67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6.wmf"/><Relationship Id="rId14" Type="http://schemas.openxmlformats.org/officeDocument/2006/relationships/image" Target="../media/image48.wmf"/><Relationship Id="rId22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57.wmf"/><Relationship Id="rId3" Type="http://schemas.openxmlformats.org/officeDocument/2006/relationships/notesSlide" Target="../notesSlides/notesSlide7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52.wmf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4.bin"/><Relationship Id="rId5" Type="http://schemas.openxmlformats.org/officeDocument/2006/relationships/image" Target="../media/image51.wmf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67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84.bin"/><Relationship Id="rId22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72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9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</a:t>
            </a:r>
            <a:r>
              <a:rPr lang="en-CA"/>
              <a:t>2.3 </a:t>
            </a:r>
            <a:br>
              <a:rPr lang="en-CA"/>
            </a:br>
            <a:r>
              <a:rPr lang="en-CA"/>
              <a:t>Transformations with </a:t>
            </a:r>
            <a:br>
              <a:rPr lang="en-CA" dirty="0"/>
            </a:br>
            <a:r>
              <a:rPr lang="en-CA" dirty="0"/>
              <a:t>Reflections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452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597"/>
            <a:ext cx="7947025" cy="842962"/>
          </a:xfrm>
        </p:spPr>
        <p:txBody>
          <a:bodyPr/>
          <a:lstStyle/>
          <a:p>
            <a:pPr>
              <a:defRPr/>
            </a:pPr>
            <a:r>
              <a:rPr lang="en-CA" sz="2400" dirty="0"/>
              <a:t>Ex: Indicate the type of reflection for each of the following equations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978501"/>
              </p:ext>
            </p:extLst>
          </p:nvPr>
        </p:nvGraphicFramePr>
        <p:xfrm>
          <a:off x="283717" y="907703"/>
          <a:ext cx="27955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497950" imgH="253890" progId="Equation.DSMT4">
                  <p:embed/>
                </p:oleObj>
              </mc:Choice>
              <mc:Fallback>
                <p:oleObj name="Equation" r:id="rId4" imgW="1497950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717" y="907703"/>
                        <a:ext cx="27955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20150"/>
              </p:ext>
            </p:extLst>
          </p:nvPr>
        </p:nvGraphicFramePr>
        <p:xfrm>
          <a:off x="175767" y="2147540"/>
          <a:ext cx="34607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854200" imgH="254000" progId="Equation.DSMT4">
                  <p:embed/>
                </p:oleObj>
              </mc:Choice>
              <mc:Fallback>
                <p:oleObj name="Equation" r:id="rId6" imgW="1854200" imgH="254000" progId="Equation.DSMT4">
                  <p:embed/>
                  <p:pic>
                    <p:nvPicPr>
                      <p:cNvPr id="61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67" y="2147540"/>
                        <a:ext cx="34607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774722"/>
              </p:ext>
            </p:extLst>
          </p:nvPr>
        </p:nvGraphicFramePr>
        <p:xfrm>
          <a:off x="107504" y="3323878"/>
          <a:ext cx="36877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2044700" imgH="279400" progId="Equation.DSMT4">
                  <p:embed/>
                </p:oleObj>
              </mc:Choice>
              <mc:Fallback>
                <p:oleObj name="Equation" r:id="rId8" imgW="2044700" imgH="279400" progId="Equation.DSMT4">
                  <p:embed/>
                  <p:pic>
                    <p:nvPicPr>
                      <p:cNvPr id="61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323878"/>
                        <a:ext cx="368776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695818"/>
              </p:ext>
            </p:extLst>
          </p:nvPr>
        </p:nvGraphicFramePr>
        <p:xfrm>
          <a:off x="164654" y="4679603"/>
          <a:ext cx="35020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943100" imgH="215900" progId="Equation.DSMT4">
                  <p:embed/>
                </p:oleObj>
              </mc:Choice>
              <mc:Fallback>
                <p:oleObj name="Equation" r:id="rId10" imgW="1943100" imgH="215900" progId="Equation.DSMT4">
                  <p:embed/>
                  <p:pic>
                    <p:nvPicPr>
                      <p:cNvPr id="61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54" y="4679603"/>
                        <a:ext cx="35020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525481"/>
              </p:ext>
            </p:extLst>
          </p:nvPr>
        </p:nvGraphicFramePr>
        <p:xfrm>
          <a:off x="1569592" y="1393478"/>
          <a:ext cx="15160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812447" imgH="253890" progId="Equation.DSMT4">
                  <p:embed/>
                </p:oleObj>
              </mc:Choice>
              <mc:Fallback>
                <p:oleObj name="Equation" r:id="rId12" imgW="812447" imgH="253890" progId="Equation.DSMT4">
                  <p:embed/>
                  <p:pic>
                    <p:nvPicPr>
                      <p:cNvPr id="61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592" y="1393478"/>
                        <a:ext cx="1516062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970386"/>
              </p:ext>
            </p:extLst>
          </p:nvPr>
        </p:nvGraphicFramePr>
        <p:xfrm>
          <a:off x="1825179" y="2633315"/>
          <a:ext cx="18018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965200" imgH="254000" progId="Equation.DSMT4">
                  <p:embed/>
                </p:oleObj>
              </mc:Choice>
              <mc:Fallback>
                <p:oleObj name="Equation" r:id="rId14" imgW="965200" imgH="254000" progId="Equation.DSMT4">
                  <p:embed/>
                  <p:pic>
                    <p:nvPicPr>
                      <p:cNvPr id="61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179" y="2633315"/>
                        <a:ext cx="1801813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090096"/>
              </p:ext>
            </p:extLst>
          </p:nvPr>
        </p:nvGraphicFramePr>
        <p:xfrm>
          <a:off x="1802954" y="3876328"/>
          <a:ext cx="17637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977476" imgH="253890" progId="Equation.DSMT4">
                  <p:embed/>
                </p:oleObj>
              </mc:Choice>
              <mc:Fallback>
                <p:oleObj name="Equation" r:id="rId16" imgW="977476" imgH="253890" progId="Equation.DSMT4">
                  <p:embed/>
                  <p:pic>
                    <p:nvPicPr>
                      <p:cNvPr id="61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2954" y="3876328"/>
                        <a:ext cx="1763713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53400"/>
              </p:ext>
            </p:extLst>
          </p:nvPr>
        </p:nvGraphicFramePr>
        <p:xfrm>
          <a:off x="1864867" y="5133628"/>
          <a:ext cx="20605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143000" imgH="254000" progId="Equation.DSMT4">
                  <p:embed/>
                </p:oleObj>
              </mc:Choice>
              <mc:Fallback>
                <p:oleObj name="Equation" r:id="rId18" imgW="1143000" imgH="254000" progId="Equation.DSMT4">
                  <p:embed/>
                  <p:pic>
                    <p:nvPicPr>
                      <p:cNvPr id="61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867" y="5133628"/>
                        <a:ext cx="20605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610742" y="1004540"/>
            <a:ext cx="288925" cy="347663"/>
          </a:xfrm>
          <a:prstGeom prst="ellipse">
            <a:avLst/>
          </a:prstGeom>
          <a:noFill/>
          <a:ln>
            <a:solidFill>
              <a:srgbClr val="0070C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3" name="Oval 12"/>
          <p:cNvSpPr/>
          <p:nvPr/>
        </p:nvSpPr>
        <p:spPr>
          <a:xfrm>
            <a:off x="1937892" y="1461740"/>
            <a:ext cx="449262" cy="412750"/>
          </a:xfrm>
          <a:prstGeom prst="ellipse">
            <a:avLst/>
          </a:prstGeom>
          <a:noFill/>
          <a:ln>
            <a:solidFill>
              <a:srgbClr val="0070C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6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848204"/>
              </p:ext>
            </p:extLst>
          </p:nvPr>
        </p:nvGraphicFramePr>
        <p:xfrm>
          <a:off x="3923854" y="983903"/>
          <a:ext cx="9953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342603" imgH="177646" progId="Equation.DSMT4">
                  <p:embed/>
                </p:oleObj>
              </mc:Choice>
              <mc:Fallback>
                <p:oleObj name="Equation" r:id="rId20" imgW="342603" imgH="177646" progId="Equation.DSMT4">
                  <p:embed/>
                  <p:pic>
                    <p:nvPicPr>
                      <p:cNvPr id="6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854" y="983903"/>
                        <a:ext cx="99536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047344"/>
              </p:ext>
            </p:extLst>
          </p:nvPr>
        </p:nvGraphicFramePr>
        <p:xfrm>
          <a:off x="4852542" y="1047403"/>
          <a:ext cx="7016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241091" imgH="164957" progId="Equation.DSMT4">
                  <p:embed/>
                </p:oleObj>
              </mc:Choice>
              <mc:Fallback>
                <p:oleObj name="Equation" r:id="rId22" imgW="241091" imgH="164957" progId="Equation.DSMT4">
                  <p:embed/>
                  <p:pic>
                    <p:nvPicPr>
                      <p:cNvPr id="61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542" y="1047403"/>
                        <a:ext cx="7016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559942" y="2215803"/>
            <a:ext cx="288925" cy="347662"/>
          </a:xfrm>
          <a:prstGeom prst="ellipse">
            <a:avLst/>
          </a:prstGeom>
          <a:noFill/>
          <a:ln>
            <a:solidFill>
              <a:srgbClr val="0070C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7" name="Oval 16"/>
          <p:cNvSpPr/>
          <p:nvPr/>
        </p:nvSpPr>
        <p:spPr>
          <a:xfrm>
            <a:off x="2191892" y="2644428"/>
            <a:ext cx="449262" cy="412750"/>
          </a:xfrm>
          <a:prstGeom prst="ellipse">
            <a:avLst/>
          </a:prstGeom>
          <a:noFill/>
          <a:ln>
            <a:solidFill>
              <a:srgbClr val="0070C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1061592" y="3398490"/>
            <a:ext cx="288925" cy="347663"/>
          </a:xfrm>
          <a:prstGeom prst="ellipse">
            <a:avLst/>
          </a:prstGeom>
          <a:noFill/>
          <a:ln>
            <a:solidFill>
              <a:srgbClr val="FF000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9" name="Oval 18"/>
          <p:cNvSpPr/>
          <p:nvPr/>
        </p:nvSpPr>
        <p:spPr>
          <a:xfrm>
            <a:off x="2706242" y="3928715"/>
            <a:ext cx="377825" cy="311150"/>
          </a:xfrm>
          <a:prstGeom prst="ellipse">
            <a:avLst/>
          </a:prstGeom>
          <a:noFill/>
          <a:ln>
            <a:solidFill>
              <a:srgbClr val="FF000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1213992" y="4684365"/>
            <a:ext cx="288925" cy="347663"/>
          </a:xfrm>
          <a:prstGeom prst="ellipse">
            <a:avLst/>
          </a:prstGeom>
          <a:noFill/>
          <a:ln>
            <a:solidFill>
              <a:srgbClr val="FF000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1" name="Oval 20"/>
          <p:cNvSpPr/>
          <p:nvPr/>
        </p:nvSpPr>
        <p:spPr>
          <a:xfrm>
            <a:off x="3004692" y="5213003"/>
            <a:ext cx="377825" cy="311150"/>
          </a:xfrm>
          <a:prstGeom prst="ellipse">
            <a:avLst/>
          </a:prstGeom>
          <a:noFill/>
          <a:ln>
            <a:solidFill>
              <a:srgbClr val="FF000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5754242" y="1033115"/>
            <a:ext cx="24622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Vertical Reflection!</a:t>
            </a:r>
          </a:p>
        </p:txBody>
      </p:sp>
      <p:graphicFrame>
        <p:nvGraphicFramePr>
          <p:cNvPr id="61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078335"/>
              </p:ext>
            </p:extLst>
          </p:nvPr>
        </p:nvGraphicFramePr>
        <p:xfrm>
          <a:off x="3917504" y="2268190"/>
          <a:ext cx="9937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342603" imgH="177646" progId="Equation.DSMT4">
                  <p:embed/>
                </p:oleObj>
              </mc:Choice>
              <mc:Fallback>
                <p:oleObj name="Equation" r:id="rId24" imgW="342603" imgH="177646" progId="Equation.DSMT4">
                  <p:embed/>
                  <p:pic>
                    <p:nvPicPr>
                      <p:cNvPr id="615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504" y="2268190"/>
                        <a:ext cx="9937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356590"/>
              </p:ext>
            </p:extLst>
          </p:nvPr>
        </p:nvGraphicFramePr>
        <p:xfrm>
          <a:off x="4846192" y="2331690"/>
          <a:ext cx="7000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5" imgW="241091" imgH="164957" progId="Equation.DSMT4">
                  <p:embed/>
                </p:oleObj>
              </mc:Choice>
              <mc:Fallback>
                <p:oleObj name="Equation" r:id="rId25" imgW="241091" imgH="164957" progId="Equation.DSMT4">
                  <p:embed/>
                  <p:pic>
                    <p:nvPicPr>
                      <p:cNvPr id="61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192" y="2331690"/>
                        <a:ext cx="7000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47892" y="2317403"/>
            <a:ext cx="24606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0070C0"/>
                </a:solidFill>
                <a:latin typeface="+mn-lt"/>
              </a:rPr>
              <a:t>Vertical Reflection!</a:t>
            </a:r>
          </a:p>
        </p:txBody>
      </p:sp>
      <p:graphicFrame>
        <p:nvGraphicFramePr>
          <p:cNvPr id="61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84191"/>
              </p:ext>
            </p:extLst>
          </p:nvPr>
        </p:nvGraphicFramePr>
        <p:xfrm>
          <a:off x="3941317" y="3415953"/>
          <a:ext cx="9588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6" imgW="330057" imgH="152334" progId="Equation.DSMT4">
                  <p:embed/>
                </p:oleObj>
              </mc:Choice>
              <mc:Fallback>
                <p:oleObj name="Equation" r:id="rId26" imgW="330057" imgH="152334" progId="Equation.DSMT4">
                  <p:embed/>
                  <p:pic>
                    <p:nvPicPr>
                      <p:cNvPr id="61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317" y="3415953"/>
                        <a:ext cx="9588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294208"/>
              </p:ext>
            </p:extLst>
          </p:nvPr>
        </p:nvGraphicFramePr>
        <p:xfrm>
          <a:off x="4871592" y="3477865"/>
          <a:ext cx="663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28" imgW="228600" imgH="139700" progId="Equation.DSMT4">
                  <p:embed/>
                </p:oleObj>
              </mc:Choice>
              <mc:Fallback>
                <p:oleObj name="Equation" r:id="rId28" imgW="228600" imgH="139700" progId="Equation.DSMT4">
                  <p:embed/>
                  <p:pic>
                    <p:nvPicPr>
                      <p:cNvPr id="615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592" y="3477865"/>
                        <a:ext cx="6635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7092" y="3412778"/>
            <a:ext cx="27828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Horizontal Reflection!</a:t>
            </a:r>
          </a:p>
        </p:txBody>
      </p:sp>
      <p:graphicFrame>
        <p:nvGraphicFramePr>
          <p:cNvPr id="61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916096"/>
              </p:ext>
            </p:extLst>
          </p:nvPr>
        </p:nvGraphicFramePr>
        <p:xfrm>
          <a:off x="3977829" y="4700240"/>
          <a:ext cx="9588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0" imgW="330057" imgH="152334" progId="Equation.DSMT4">
                  <p:embed/>
                </p:oleObj>
              </mc:Choice>
              <mc:Fallback>
                <p:oleObj name="Equation" r:id="rId30" imgW="330057" imgH="152334" progId="Equation.DSMT4">
                  <p:embed/>
                  <p:pic>
                    <p:nvPicPr>
                      <p:cNvPr id="61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829" y="4700240"/>
                        <a:ext cx="9588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087961"/>
              </p:ext>
            </p:extLst>
          </p:nvPr>
        </p:nvGraphicFramePr>
        <p:xfrm>
          <a:off x="4908104" y="4762153"/>
          <a:ext cx="663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1" imgW="228600" imgH="139700" progId="Equation.DSMT4">
                  <p:embed/>
                </p:oleObj>
              </mc:Choice>
              <mc:Fallback>
                <p:oleObj name="Equation" r:id="rId31" imgW="228600" imgH="139700" progId="Equation.DSMT4">
                  <p:embed/>
                  <p:pic>
                    <p:nvPicPr>
                      <p:cNvPr id="61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104" y="4762153"/>
                        <a:ext cx="6635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733604" y="4697065"/>
            <a:ext cx="27828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Horizontal Reflection!</a:t>
            </a:r>
          </a:p>
        </p:txBody>
      </p:sp>
      <p:sp>
        <p:nvSpPr>
          <p:cNvPr id="7199" name="TextBox 31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2"/>
              </a:rPr>
              <a:t>www.BCMath.ca</a:t>
            </a:r>
            <a:r>
              <a:rPr lang="en-CA" sz="1000"/>
              <a:t> </a:t>
            </a:r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785655"/>
              </p:ext>
            </p:extLst>
          </p:nvPr>
        </p:nvGraphicFramePr>
        <p:xfrm>
          <a:off x="107504" y="5731916"/>
          <a:ext cx="3616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3" imgW="2006280" imgH="241200" progId="Equation.DSMT4">
                  <p:embed/>
                </p:oleObj>
              </mc:Choice>
              <mc:Fallback>
                <p:oleObj name="Equation" r:id="rId33" imgW="2006280" imgH="24120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731916"/>
                        <a:ext cx="36163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333122"/>
              </p:ext>
            </p:extLst>
          </p:nvPr>
        </p:nvGraphicFramePr>
        <p:xfrm>
          <a:off x="4067944" y="5733256"/>
          <a:ext cx="9588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5" imgW="330057" imgH="152334" progId="Equation.DSMT4">
                  <p:embed/>
                </p:oleObj>
              </mc:Choice>
              <mc:Fallback>
                <p:oleObj name="Equation" r:id="rId35" imgW="330057" imgH="152334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733256"/>
                        <a:ext cx="9588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075677"/>
              </p:ext>
            </p:extLst>
          </p:nvPr>
        </p:nvGraphicFramePr>
        <p:xfrm>
          <a:off x="5151438" y="5685879"/>
          <a:ext cx="4048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6" imgW="139680" imgH="164880" progId="Equation.DSMT4">
                  <p:embed/>
                </p:oleObj>
              </mc:Choice>
              <mc:Fallback>
                <p:oleObj name="Equation" r:id="rId36" imgW="139680" imgH="16488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5685879"/>
                        <a:ext cx="4048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767574" y="5733256"/>
            <a:ext cx="24048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n-lt"/>
              </a:rPr>
              <a:t>Inverse Reflection!</a:t>
            </a:r>
          </a:p>
        </p:txBody>
      </p:sp>
    </p:spTree>
    <p:extLst>
      <p:ext uri="{BB962C8B-B14F-4D97-AF65-F5344CB8AC3E}">
        <p14:creationId xmlns:p14="http://schemas.microsoft.com/office/powerpoint/2010/main" val="28547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5" grpId="0"/>
      <p:bldP spid="28" grpId="0"/>
      <p:bldP spid="31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Content Placeholder 2"/>
          <p:cNvSpPr>
            <a:spLocks noGrp="1"/>
          </p:cNvSpPr>
          <p:nvPr>
            <p:ph sz="quarter" idx="1"/>
          </p:nvPr>
        </p:nvSpPr>
        <p:spPr>
          <a:xfrm>
            <a:off x="355600" y="322263"/>
            <a:ext cx="7858125" cy="969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Given that (</a:t>
            </a:r>
            <a:r>
              <a:rPr lang="en-CA" i="1"/>
              <a:t>a,b</a:t>
            </a:r>
            <a:r>
              <a:rPr lang="en-CA"/>
              <a:t>) is a point on </a:t>
            </a:r>
            <a:r>
              <a:rPr lang="en-CA" i="1"/>
              <a:t>y=f(x)</a:t>
            </a:r>
            <a:r>
              <a:rPr lang="en-CA"/>
              <a:t>, find the coordinates of a point on the function: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85788" y="1289050"/>
          <a:ext cx="20589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977900" imgH="228600" progId="Equation.DSMT4">
                  <p:embed/>
                </p:oleObj>
              </mc:Choice>
              <mc:Fallback>
                <p:oleObj name="Equation" r:id="rId4" imgW="977900" imgH="22860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289050"/>
                        <a:ext cx="20589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587375" y="3198813"/>
          <a:ext cx="18716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889000" imgH="228600" progId="Equation.DSMT4">
                  <p:embed/>
                </p:oleObj>
              </mc:Choice>
              <mc:Fallback>
                <p:oleObj name="Equation" r:id="rId6" imgW="889000" imgH="228600" progId="Equation.DSMT4">
                  <p:embed/>
                  <p:pic>
                    <p:nvPicPr>
                      <p:cNvPr id="81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3198813"/>
                        <a:ext cx="18716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3386138" y="1347788"/>
          <a:ext cx="12033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571004" imgH="177646" progId="Equation.DSMT4">
                  <p:embed/>
                </p:oleObj>
              </mc:Choice>
              <mc:Fallback>
                <p:oleObj name="Equation" r:id="rId8" imgW="571004" imgH="177646" progId="Equation.DSMT4">
                  <p:embed/>
                  <p:pic>
                    <p:nvPicPr>
                      <p:cNvPr id="71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1347788"/>
                        <a:ext cx="12033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"/>
          <p:cNvGraphicFramePr>
            <a:graphicFrameLocks noChangeAspect="1"/>
          </p:cNvGraphicFramePr>
          <p:nvPr/>
        </p:nvGraphicFramePr>
        <p:xfrm>
          <a:off x="3421063" y="2063750"/>
          <a:ext cx="11493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545626" imgH="152268" progId="Equation.DSMT4">
                  <p:embed/>
                </p:oleObj>
              </mc:Choice>
              <mc:Fallback>
                <p:oleObj name="Equation" r:id="rId10" imgW="545626" imgH="152268" progId="Equation.DSMT4">
                  <p:embed/>
                  <p:pic>
                    <p:nvPicPr>
                      <p:cNvPr id="71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2063750"/>
                        <a:ext cx="11493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996950" y="3751263"/>
          <a:ext cx="1790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850531" imgH="253890" progId="Equation.DSMT4">
                  <p:embed/>
                </p:oleObj>
              </mc:Choice>
              <mc:Fallback>
                <p:oleObj name="Equation" r:id="rId12" imgW="850531" imgH="253890" progId="Equation.DSMT4">
                  <p:embed/>
                  <p:pic>
                    <p:nvPicPr>
                      <p:cNvPr id="71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751263"/>
                        <a:ext cx="17907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2"/>
          <p:cNvGraphicFramePr>
            <a:graphicFrameLocks noChangeAspect="1"/>
          </p:cNvGraphicFramePr>
          <p:nvPr/>
        </p:nvGraphicFramePr>
        <p:xfrm>
          <a:off x="4973638" y="3729038"/>
          <a:ext cx="20050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952087" imgH="253890" progId="Equation.DSMT4">
                  <p:embed/>
                </p:oleObj>
              </mc:Choice>
              <mc:Fallback>
                <p:oleObj name="Equation" r:id="rId14" imgW="952087" imgH="253890" progId="Equation.DSMT4">
                  <p:embed/>
                  <p:pic>
                    <p:nvPicPr>
                      <p:cNvPr id="71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3729038"/>
                        <a:ext cx="2005012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89488" y="1306513"/>
            <a:ext cx="74930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V.R.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3138" y="1966913"/>
            <a:ext cx="78105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H.R.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619750" y="1279525"/>
          <a:ext cx="896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494870" imgH="253780" progId="Equation.DSMT4">
                  <p:embed/>
                </p:oleObj>
              </mc:Choice>
              <mc:Fallback>
                <p:oleObj name="Equation" r:id="rId16" imgW="494870" imgH="253780" progId="Equation.DSMT4">
                  <p:embed/>
                  <p:pic>
                    <p:nvPicPr>
                      <p:cNvPr id="71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1279525"/>
                        <a:ext cx="896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8"/>
          <p:cNvGraphicFramePr>
            <a:graphicFrameLocks noChangeAspect="1"/>
          </p:cNvGraphicFramePr>
          <p:nvPr/>
        </p:nvGraphicFramePr>
        <p:xfrm>
          <a:off x="5589588" y="1939925"/>
          <a:ext cx="10588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583947" imgH="253890" progId="Equation.DSMT4">
                  <p:embed/>
                </p:oleObj>
              </mc:Choice>
              <mc:Fallback>
                <p:oleObj name="Equation" r:id="rId18" imgW="583947" imgH="253890" progId="Equation.DSMT4">
                  <p:embed/>
                  <p:pic>
                    <p:nvPicPr>
                      <p:cNvPr id="717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1939925"/>
                        <a:ext cx="105886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90575" y="2692400"/>
            <a:ext cx="68373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Therefore, a new coordinate in the function will be:</a:t>
            </a:r>
          </a:p>
        </p:txBody>
      </p:sp>
      <p:graphicFrame>
        <p:nvGraphicFramePr>
          <p:cNvPr id="7178" name="Object 8"/>
          <p:cNvGraphicFramePr>
            <a:graphicFrameLocks noChangeAspect="1"/>
          </p:cNvGraphicFramePr>
          <p:nvPr/>
        </p:nvGraphicFramePr>
        <p:xfrm>
          <a:off x="7485063" y="2643188"/>
          <a:ext cx="10588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583947" imgH="253890" progId="Equation.DSMT4">
                  <p:embed/>
                </p:oleObj>
              </mc:Choice>
              <mc:Fallback>
                <p:oleObj name="Equation" r:id="rId20" imgW="583947" imgH="253890" progId="Equation.DSMT4">
                  <p:embed/>
                  <p:pic>
                    <p:nvPicPr>
                      <p:cNvPr id="717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5063" y="2643188"/>
                        <a:ext cx="105886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8"/>
          <p:cNvGraphicFramePr>
            <a:graphicFrameLocks noChangeAspect="1"/>
          </p:cNvGraphicFramePr>
          <p:nvPr/>
        </p:nvGraphicFramePr>
        <p:xfrm>
          <a:off x="3219450" y="3781425"/>
          <a:ext cx="13573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1" imgW="748975" imgH="253890" progId="Equation.DSMT4">
                  <p:embed/>
                </p:oleObj>
              </mc:Choice>
              <mc:Fallback>
                <p:oleObj name="Equation" r:id="rId21" imgW="748975" imgH="253890" progId="Equation.DSMT4">
                  <p:embed/>
                  <p:pic>
                    <p:nvPicPr>
                      <p:cNvPr id="717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3781425"/>
                        <a:ext cx="135731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30438" y="4211638"/>
            <a:ext cx="74930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V.R.</a:t>
            </a:r>
          </a:p>
        </p:txBody>
      </p:sp>
      <p:graphicFrame>
        <p:nvGraphicFramePr>
          <p:cNvPr id="7180" name="Object 8"/>
          <p:cNvGraphicFramePr>
            <a:graphicFrameLocks noChangeAspect="1"/>
          </p:cNvGraphicFramePr>
          <p:nvPr/>
        </p:nvGraphicFramePr>
        <p:xfrm>
          <a:off x="1166813" y="4310063"/>
          <a:ext cx="712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3" imgW="393529" imgH="253890" progId="Equation.DSMT4">
                  <p:embed/>
                </p:oleObj>
              </mc:Choice>
              <mc:Fallback>
                <p:oleObj name="Equation" r:id="rId23" imgW="393529" imgH="253890" progId="Equation.DSMT4">
                  <p:embed/>
                  <p:pic>
                    <p:nvPicPr>
                      <p:cNvPr id="71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310063"/>
                        <a:ext cx="7127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49300" y="6115050"/>
            <a:ext cx="68373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latin typeface="+mn-lt"/>
              </a:rPr>
              <a:t>Therefore, a new coordinate in the function will be:</a:t>
            </a:r>
          </a:p>
        </p:txBody>
      </p:sp>
      <p:graphicFrame>
        <p:nvGraphicFramePr>
          <p:cNvPr id="7181" name="Object 8"/>
          <p:cNvGraphicFramePr>
            <a:graphicFrameLocks noChangeAspect="1"/>
          </p:cNvGraphicFramePr>
          <p:nvPr/>
        </p:nvGraphicFramePr>
        <p:xfrm>
          <a:off x="3270250" y="4284663"/>
          <a:ext cx="8985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5" imgW="494870" imgH="253780" progId="Equation.DSMT4">
                  <p:embed/>
                </p:oleObj>
              </mc:Choice>
              <mc:Fallback>
                <p:oleObj name="Equation" r:id="rId25" imgW="494870" imgH="253780" progId="Equation.DSMT4">
                  <p:embed/>
                  <p:pic>
                    <p:nvPicPr>
                      <p:cNvPr id="718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84663"/>
                        <a:ext cx="8985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43463" y="4221163"/>
            <a:ext cx="660400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I.R.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5692775" y="4262438"/>
          <a:ext cx="8985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7" imgW="494870" imgH="253780" progId="Equation.DSMT4">
                  <p:embed/>
                </p:oleObj>
              </mc:Choice>
              <mc:Fallback>
                <p:oleObj name="Equation" r:id="rId27" imgW="494870" imgH="253780" progId="Equation.DSMT4">
                  <p:embed/>
                  <p:pic>
                    <p:nvPicPr>
                      <p:cNvPr id="2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4262438"/>
                        <a:ext cx="8985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90600" y="4991100"/>
          <a:ext cx="1790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29" imgW="850531" imgH="253890" progId="Equation.DSMT4">
                  <p:embed/>
                </p:oleObj>
              </mc:Choice>
              <mc:Fallback>
                <p:oleObj name="Equation" r:id="rId29" imgW="850531" imgH="253890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91100"/>
                        <a:ext cx="17907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968875" y="4968875"/>
          <a:ext cx="20050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0" imgW="952087" imgH="253890" progId="Equation.DSMT4">
                  <p:embed/>
                </p:oleObj>
              </mc:Choice>
              <mc:Fallback>
                <p:oleObj name="Equation" r:id="rId30" imgW="952087" imgH="25389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968875"/>
                        <a:ext cx="200501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3262313" y="5021263"/>
          <a:ext cx="11953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1" imgW="660113" imgH="253890" progId="Equation.DSMT4">
                  <p:embed/>
                </p:oleObj>
              </mc:Choice>
              <mc:Fallback>
                <p:oleObj name="Equation" r:id="rId31" imgW="660113" imgH="253890" progId="Equation.DSMT4">
                  <p:embed/>
                  <p:pic>
                    <p:nvPicPr>
                      <p:cNvPr id="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5021263"/>
                        <a:ext cx="11953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25675" y="5451475"/>
            <a:ext cx="660400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I.R.</a:t>
            </a:r>
          </a:p>
        </p:txBody>
      </p:sp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1162050" y="5551488"/>
          <a:ext cx="7127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3" imgW="393529" imgH="253890" progId="Equation.DSMT4">
                  <p:embed/>
                </p:oleObj>
              </mc:Choice>
              <mc:Fallback>
                <p:oleObj name="Equation" r:id="rId33" imgW="393529" imgH="253890" progId="Equation.DSMT4">
                  <p:embed/>
                  <p:pic>
                    <p:nvPicPr>
                      <p:cNvPr id="2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5551488"/>
                        <a:ext cx="7127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3355975" y="5522913"/>
          <a:ext cx="714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4" imgW="393529" imgH="253890" progId="Equation.DSMT4">
                  <p:embed/>
                </p:oleObj>
              </mc:Choice>
              <mc:Fallback>
                <p:oleObj name="Equation" r:id="rId34" imgW="393529" imgH="253890" progId="Equation.DSMT4">
                  <p:embed/>
                  <p:pic>
                    <p:nvPicPr>
                      <p:cNvPr id="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5522913"/>
                        <a:ext cx="7143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837113" y="5462588"/>
            <a:ext cx="781050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H.R.</a:t>
            </a:r>
          </a:p>
        </p:txBody>
      </p:sp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5686425" y="5503863"/>
          <a:ext cx="8985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6" imgW="494870" imgH="253780" progId="Equation.DSMT4">
                  <p:embed/>
                </p:oleObj>
              </mc:Choice>
              <mc:Fallback>
                <p:oleObj name="Equation" r:id="rId36" imgW="494870" imgH="253780" progId="Equation.DSMT4">
                  <p:embed/>
                  <p:pic>
                    <p:nvPicPr>
                      <p:cNvPr id="3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5503863"/>
                        <a:ext cx="8985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7478713" y="6097588"/>
          <a:ext cx="8985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7" imgW="494870" imgH="253780" progId="Equation.DSMT4">
                  <p:embed/>
                </p:oleObj>
              </mc:Choice>
              <mc:Fallback>
                <p:oleObj name="Equation" r:id="rId37" imgW="494870" imgH="253780" progId="Equation.DSMT4">
                  <p:embed/>
                  <p:pic>
                    <p:nvPicPr>
                      <p:cNvPr id="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713" y="6097588"/>
                        <a:ext cx="8985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3" name="TextBox 31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8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100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8" grpId="0"/>
      <p:bldP spid="20" grpId="0"/>
      <p:bldP spid="21" grpId="0"/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3538"/>
            <a:ext cx="8164513" cy="796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CA" dirty="0"/>
              <a:t>Ex: Given the graph of </a:t>
            </a:r>
            <a:r>
              <a:rPr lang="en-CA" i="1" dirty="0"/>
              <a:t>y = f(x), </a:t>
            </a:r>
            <a:r>
              <a:rPr lang="en-CA" dirty="0"/>
              <a:t>draw the graph of </a:t>
            </a:r>
          </a:p>
        </p:txBody>
      </p:sp>
      <p:grpSp>
        <p:nvGrpSpPr>
          <p:cNvPr id="9239" name="Group 11"/>
          <p:cNvGrpSpPr>
            <a:grpSpLocks noChangeAspect="1"/>
          </p:cNvGrpSpPr>
          <p:nvPr/>
        </p:nvGrpSpPr>
        <p:grpSpPr bwMode="auto">
          <a:xfrm>
            <a:off x="261938" y="1735138"/>
            <a:ext cx="4425950" cy="4722812"/>
            <a:chOff x="183" y="1814"/>
            <a:chExt cx="2203" cy="2351"/>
          </a:xfrm>
        </p:grpSpPr>
        <p:sp>
          <p:nvSpPr>
            <p:cNvPr id="9271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2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3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4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5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6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7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8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9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0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1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2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3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4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5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6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7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8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9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0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1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2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3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4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5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6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7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8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9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0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1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2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3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4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5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6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7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8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9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9310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1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2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3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4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5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9316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7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8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9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9320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1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9322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3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324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5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326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9327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8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329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0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9331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2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333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4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9335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9336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7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9338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9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340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41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342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43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344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45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9346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47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348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49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9350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51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32 w 2"/>
                <a:gd name="T1" fmla="*/ 0 h 4"/>
                <a:gd name="T2" fmla="*/ 16 w 2"/>
                <a:gd name="T3" fmla="*/ 625 h 4"/>
                <a:gd name="T4" fmla="*/ 16 w 2"/>
                <a:gd name="T5" fmla="*/ 1250 h 4"/>
                <a:gd name="T6" fmla="*/ 0 w 2"/>
                <a:gd name="T7" fmla="*/ 1875 h 4"/>
                <a:gd name="T8" fmla="*/ 0 w 2"/>
                <a:gd name="T9" fmla="*/ 1875 h 4"/>
                <a:gd name="T10" fmla="*/ 0 w 2"/>
                <a:gd name="T11" fmla="*/ 2500 h 4"/>
                <a:gd name="T12" fmla="*/ 0 w 2"/>
                <a:gd name="T13" fmla="*/ 2500 h 4"/>
                <a:gd name="T14" fmla="*/ 0 w 2"/>
                <a:gd name="T15" fmla="*/ 2500 h 4"/>
                <a:gd name="T16" fmla="*/ 0 w 2"/>
                <a:gd name="T17" fmla="*/ 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52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770569"/>
              </p:ext>
            </p:extLst>
          </p:nvPr>
        </p:nvGraphicFramePr>
        <p:xfrm>
          <a:off x="5085556" y="908720"/>
          <a:ext cx="17907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850680" imgH="215640" progId="Equation.DSMT4">
                  <p:embed/>
                </p:oleObj>
              </mc:Choice>
              <mc:Fallback>
                <p:oleObj name="Equation" r:id="rId4" imgW="850680" imgH="215640" progId="Equation.DSMT4">
                  <p:embed/>
                  <p:pic>
                    <p:nvPicPr>
                      <p:cNvPr id="92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5556" y="908720"/>
                        <a:ext cx="17907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265113" y="2684463"/>
            <a:ext cx="4408487" cy="2817812"/>
            <a:chOff x="265113" y="2684463"/>
            <a:chExt cx="4408487" cy="2817812"/>
          </a:xfrm>
        </p:grpSpPr>
        <p:cxnSp>
          <p:nvCxnSpPr>
            <p:cNvPr id="90" name="Straight Connector 89"/>
            <p:cNvCxnSpPr/>
            <p:nvPr/>
          </p:nvCxnSpPr>
          <p:spPr bwMode="auto">
            <a:xfrm rot="5400000" flipH="1" flipV="1">
              <a:off x="188119" y="3642519"/>
              <a:ext cx="2801937" cy="8858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 rot="10800000">
              <a:off x="2032000" y="2684463"/>
              <a:ext cx="1320800" cy="142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rot="16200000" flipV="1">
              <a:off x="3120232" y="2945606"/>
              <a:ext cx="928688" cy="4349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rot="10800000">
              <a:off x="3787775" y="3627438"/>
              <a:ext cx="885825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9352" idx="1"/>
            </p:cNvCxnSpPr>
            <p:nvPr/>
          </p:nvCxnSpPr>
          <p:spPr bwMode="auto">
            <a:xfrm rot="16200000" flipV="1">
              <a:off x="19051" y="4346575"/>
              <a:ext cx="1401762" cy="9096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1063625" y="3065463"/>
          <a:ext cx="6794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393529" imgH="253890" progId="Equation.DSMT4">
                  <p:embed/>
                </p:oleObj>
              </mc:Choice>
              <mc:Fallback>
                <p:oleObj name="Equation" r:id="rId6" imgW="393529" imgH="253890" progId="Equation.DSMT4">
                  <p:embed/>
                  <p:pic>
                    <p:nvPicPr>
                      <p:cNvPr id="92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3065463"/>
                        <a:ext cx="679450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Oval 103"/>
          <p:cNvSpPr/>
          <p:nvPr/>
        </p:nvSpPr>
        <p:spPr>
          <a:xfrm>
            <a:off x="3324225" y="2655888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3781425" y="3606800"/>
            <a:ext cx="71438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6" name="Oval 105"/>
          <p:cNvSpPr/>
          <p:nvPr/>
        </p:nvSpPr>
        <p:spPr>
          <a:xfrm>
            <a:off x="4659313" y="3598863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7" name="Oval 106"/>
          <p:cNvSpPr/>
          <p:nvPr/>
        </p:nvSpPr>
        <p:spPr>
          <a:xfrm>
            <a:off x="1995488" y="2649538"/>
            <a:ext cx="73025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8" name="Oval 107"/>
          <p:cNvSpPr/>
          <p:nvPr/>
        </p:nvSpPr>
        <p:spPr>
          <a:xfrm>
            <a:off x="233363" y="4064000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9" name="Oval 108"/>
          <p:cNvSpPr/>
          <p:nvPr/>
        </p:nvSpPr>
        <p:spPr>
          <a:xfrm>
            <a:off x="1122363" y="5465763"/>
            <a:ext cx="73025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41275" y="3703638"/>
          <a:ext cx="7683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558558" imgH="253890" progId="Equation.DSMT4">
                  <p:embed/>
                </p:oleObj>
              </mc:Choice>
              <mc:Fallback>
                <p:oleObj name="Equation" r:id="rId8" imgW="558558" imgH="253890" progId="Equation.DSMT4">
                  <p:embed/>
                  <p:pic>
                    <p:nvPicPr>
                      <p:cNvPr id="81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" y="3703638"/>
                        <a:ext cx="768350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2"/>
          <p:cNvGraphicFramePr>
            <a:graphicFrameLocks noChangeAspect="1"/>
          </p:cNvGraphicFramePr>
          <p:nvPr/>
        </p:nvGraphicFramePr>
        <p:xfrm>
          <a:off x="765175" y="5546725"/>
          <a:ext cx="7858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571252" imgH="253890" progId="Equation.DSMT4">
                  <p:embed/>
                </p:oleObj>
              </mc:Choice>
              <mc:Fallback>
                <p:oleObj name="Equation" r:id="rId10" imgW="571252" imgH="253890" progId="Equation.DSMT4">
                  <p:embed/>
                  <p:pic>
                    <p:nvPicPr>
                      <p:cNvPr id="819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5546725"/>
                        <a:ext cx="785813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2"/>
          <p:cNvGraphicFramePr>
            <a:graphicFrameLocks noChangeAspect="1"/>
          </p:cNvGraphicFramePr>
          <p:nvPr/>
        </p:nvGraphicFramePr>
        <p:xfrm>
          <a:off x="1595438" y="2286000"/>
          <a:ext cx="6635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482391" imgH="253890" progId="Equation.DSMT4">
                  <p:embed/>
                </p:oleObj>
              </mc:Choice>
              <mc:Fallback>
                <p:oleObj name="Equation" r:id="rId12" imgW="482391" imgH="253890" progId="Equation.DSMT4">
                  <p:embed/>
                  <p:pic>
                    <p:nvPicPr>
                      <p:cNvPr id="81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2286000"/>
                        <a:ext cx="663575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2"/>
          <p:cNvGraphicFramePr>
            <a:graphicFrameLocks noChangeAspect="1"/>
          </p:cNvGraphicFramePr>
          <p:nvPr/>
        </p:nvGraphicFramePr>
        <p:xfrm>
          <a:off x="3065463" y="2284413"/>
          <a:ext cx="541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393529" imgH="253890" progId="Equation.DSMT4">
                  <p:embed/>
                </p:oleObj>
              </mc:Choice>
              <mc:Fallback>
                <p:oleObj name="Equation" r:id="rId14" imgW="393529" imgH="253890" progId="Equation.DSMT4">
                  <p:embed/>
                  <p:pic>
                    <p:nvPicPr>
                      <p:cNvPr id="819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2284413"/>
                        <a:ext cx="541337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2"/>
          <p:cNvGraphicFramePr>
            <a:graphicFrameLocks noChangeAspect="1"/>
          </p:cNvGraphicFramePr>
          <p:nvPr/>
        </p:nvGraphicFramePr>
        <p:xfrm>
          <a:off x="3514725" y="3702050"/>
          <a:ext cx="5413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393529" imgH="253890" progId="Equation.DSMT4">
                  <p:embed/>
                </p:oleObj>
              </mc:Choice>
              <mc:Fallback>
                <p:oleObj name="Equation" r:id="rId16" imgW="393529" imgH="253890" progId="Equation.DSMT4">
                  <p:embed/>
                  <p:pic>
                    <p:nvPicPr>
                      <p:cNvPr id="82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3702050"/>
                        <a:ext cx="541338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2"/>
          <p:cNvGraphicFramePr>
            <a:graphicFrameLocks noChangeAspect="1"/>
          </p:cNvGraphicFramePr>
          <p:nvPr/>
        </p:nvGraphicFramePr>
        <p:xfrm>
          <a:off x="4270375" y="3686175"/>
          <a:ext cx="6286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457002" imgH="253890" progId="Equation.DSMT4">
                  <p:embed/>
                </p:oleObj>
              </mc:Choice>
              <mc:Fallback>
                <p:oleObj name="Equation" r:id="rId18" imgW="457002" imgH="253890" progId="Equation.DSMT4">
                  <p:embed/>
                  <p:pic>
                    <p:nvPicPr>
                      <p:cNvPr id="820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3686175"/>
                        <a:ext cx="628650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2"/>
          <p:cNvGraphicFramePr>
            <a:graphicFrameLocks noChangeAspect="1"/>
          </p:cNvGraphicFramePr>
          <p:nvPr/>
        </p:nvGraphicFramePr>
        <p:xfrm>
          <a:off x="5003800" y="1554163"/>
          <a:ext cx="76993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558558" imgH="253890" progId="Equation.DSMT4">
                  <p:embed/>
                </p:oleObj>
              </mc:Choice>
              <mc:Fallback>
                <p:oleObj name="Equation" r:id="rId20" imgW="558558" imgH="253890" progId="Equation.DSMT4">
                  <p:embed/>
                  <p:pic>
                    <p:nvPicPr>
                      <p:cNvPr id="82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554163"/>
                        <a:ext cx="769938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2"/>
          <p:cNvGraphicFramePr>
            <a:graphicFrameLocks noChangeAspect="1"/>
          </p:cNvGraphicFramePr>
          <p:nvPr/>
        </p:nvGraphicFramePr>
        <p:xfrm>
          <a:off x="4995863" y="1995488"/>
          <a:ext cx="7874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1" imgW="571252" imgH="253890" progId="Equation.DSMT4">
                  <p:embed/>
                </p:oleObj>
              </mc:Choice>
              <mc:Fallback>
                <p:oleObj name="Equation" r:id="rId21" imgW="571252" imgH="253890" progId="Equation.DSMT4">
                  <p:embed/>
                  <p:pic>
                    <p:nvPicPr>
                      <p:cNvPr id="82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1995488"/>
                        <a:ext cx="787400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2"/>
          <p:cNvGraphicFramePr>
            <a:graphicFrameLocks noChangeAspect="1"/>
          </p:cNvGraphicFramePr>
          <p:nvPr/>
        </p:nvGraphicFramePr>
        <p:xfrm>
          <a:off x="5080000" y="2392363"/>
          <a:ext cx="6635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2" imgW="482391" imgH="253890" progId="Equation.DSMT4">
                  <p:embed/>
                </p:oleObj>
              </mc:Choice>
              <mc:Fallback>
                <p:oleObj name="Equation" r:id="rId22" imgW="482391" imgH="253890" progId="Equation.DSMT4">
                  <p:embed/>
                  <p:pic>
                    <p:nvPicPr>
                      <p:cNvPr id="820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2392363"/>
                        <a:ext cx="663575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2"/>
          <p:cNvGraphicFramePr>
            <a:graphicFrameLocks noChangeAspect="1"/>
          </p:cNvGraphicFramePr>
          <p:nvPr/>
        </p:nvGraphicFramePr>
        <p:xfrm>
          <a:off x="5148263" y="2773363"/>
          <a:ext cx="541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3" imgW="393529" imgH="253890" progId="Equation.DSMT4">
                  <p:embed/>
                </p:oleObj>
              </mc:Choice>
              <mc:Fallback>
                <p:oleObj name="Equation" r:id="rId23" imgW="393529" imgH="253890" progId="Equation.DSMT4">
                  <p:embed/>
                  <p:pic>
                    <p:nvPicPr>
                      <p:cNvPr id="820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773363"/>
                        <a:ext cx="541337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2"/>
          <p:cNvGraphicFramePr>
            <a:graphicFrameLocks noChangeAspect="1"/>
          </p:cNvGraphicFramePr>
          <p:nvPr/>
        </p:nvGraphicFramePr>
        <p:xfrm>
          <a:off x="5138738" y="3108325"/>
          <a:ext cx="5429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4" imgW="393529" imgH="253890" progId="Equation.DSMT4">
                  <p:embed/>
                </p:oleObj>
              </mc:Choice>
              <mc:Fallback>
                <p:oleObj name="Equation" r:id="rId24" imgW="393529" imgH="253890" progId="Equation.DSMT4">
                  <p:embed/>
                  <p:pic>
                    <p:nvPicPr>
                      <p:cNvPr id="82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3108325"/>
                        <a:ext cx="542925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2"/>
          <p:cNvGraphicFramePr>
            <a:graphicFrameLocks noChangeAspect="1"/>
          </p:cNvGraphicFramePr>
          <p:nvPr/>
        </p:nvGraphicFramePr>
        <p:xfrm>
          <a:off x="5057775" y="3457575"/>
          <a:ext cx="6286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25" imgW="457002" imgH="253890" progId="Equation.DSMT4">
                  <p:embed/>
                </p:oleObj>
              </mc:Choice>
              <mc:Fallback>
                <p:oleObj name="Equation" r:id="rId25" imgW="457002" imgH="253890" progId="Equation.DSMT4">
                  <p:embed/>
                  <p:pic>
                    <p:nvPicPr>
                      <p:cNvPr id="820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3457575"/>
                        <a:ext cx="628650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2"/>
          <p:cNvGraphicFramePr>
            <a:graphicFrameLocks noChangeAspect="1"/>
          </p:cNvGraphicFramePr>
          <p:nvPr/>
        </p:nvGraphicFramePr>
        <p:xfrm>
          <a:off x="6278563" y="1570038"/>
          <a:ext cx="6286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26" imgW="457002" imgH="253890" progId="Equation.DSMT4">
                  <p:embed/>
                </p:oleObj>
              </mc:Choice>
              <mc:Fallback>
                <p:oleObj name="Equation" r:id="rId26" imgW="457002" imgH="253890" progId="Equation.DSMT4">
                  <p:embed/>
                  <p:pic>
                    <p:nvPicPr>
                      <p:cNvPr id="820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1570038"/>
                        <a:ext cx="628650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2"/>
          <p:cNvGraphicFramePr>
            <a:graphicFrameLocks noChangeAspect="1"/>
          </p:cNvGraphicFramePr>
          <p:nvPr/>
        </p:nvGraphicFramePr>
        <p:xfrm>
          <a:off x="6323013" y="2011363"/>
          <a:ext cx="541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28" imgW="393529" imgH="253890" progId="Equation.DSMT4">
                  <p:embed/>
                </p:oleObj>
              </mc:Choice>
              <mc:Fallback>
                <p:oleObj name="Equation" r:id="rId28" imgW="393529" imgH="253890" progId="Equation.DSMT4">
                  <p:embed/>
                  <p:pic>
                    <p:nvPicPr>
                      <p:cNvPr id="820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13" y="2011363"/>
                        <a:ext cx="541337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2"/>
          <p:cNvGraphicFramePr>
            <a:graphicFrameLocks noChangeAspect="1"/>
          </p:cNvGraphicFramePr>
          <p:nvPr/>
        </p:nvGraphicFramePr>
        <p:xfrm>
          <a:off x="6283325" y="2406650"/>
          <a:ext cx="6635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0" imgW="482391" imgH="253890" progId="Equation.DSMT4">
                  <p:embed/>
                </p:oleObj>
              </mc:Choice>
              <mc:Fallback>
                <p:oleObj name="Equation" r:id="rId30" imgW="482391" imgH="253890" progId="Equation.DSMT4">
                  <p:embed/>
                  <p:pic>
                    <p:nvPicPr>
                      <p:cNvPr id="82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2406650"/>
                        <a:ext cx="663575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2"/>
          <p:cNvGraphicFramePr>
            <a:graphicFrameLocks noChangeAspect="1"/>
          </p:cNvGraphicFramePr>
          <p:nvPr/>
        </p:nvGraphicFramePr>
        <p:xfrm>
          <a:off x="6229350" y="2787650"/>
          <a:ext cx="7858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2" imgW="571252" imgH="253890" progId="Equation.DSMT4">
                  <p:embed/>
                </p:oleObj>
              </mc:Choice>
              <mc:Fallback>
                <p:oleObj name="Equation" r:id="rId32" imgW="571252" imgH="253890" progId="Equation.DSMT4">
                  <p:embed/>
                  <p:pic>
                    <p:nvPicPr>
                      <p:cNvPr id="82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787650"/>
                        <a:ext cx="785813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"/>
          <p:cNvGraphicFramePr>
            <a:graphicFrameLocks noChangeAspect="1"/>
          </p:cNvGraphicFramePr>
          <p:nvPr/>
        </p:nvGraphicFramePr>
        <p:xfrm>
          <a:off x="6221413" y="3122613"/>
          <a:ext cx="78581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4" imgW="571252" imgH="253890" progId="Equation.DSMT4">
                  <p:embed/>
                </p:oleObj>
              </mc:Choice>
              <mc:Fallback>
                <p:oleObj name="Equation" r:id="rId34" imgW="571252" imgH="253890" progId="Equation.DSMT4">
                  <p:embed/>
                  <p:pic>
                    <p:nvPicPr>
                      <p:cNvPr id="82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3122613"/>
                        <a:ext cx="785812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"/>
          <p:cNvGraphicFramePr>
            <a:graphicFrameLocks noChangeAspect="1"/>
          </p:cNvGraphicFramePr>
          <p:nvPr/>
        </p:nvGraphicFramePr>
        <p:xfrm>
          <a:off x="6122988" y="3473450"/>
          <a:ext cx="9080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6" imgW="660113" imgH="253890" progId="Equation.DSMT4">
                  <p:embed/>
                </p:oleObj>
              </mc:Choice>
              <mc:Fallback>
                <p:oleObj name="Equation" r:id="rId36" imgW="660113" imgH="253890" progId="Equation.DSMT4">
                  <p:embed/>
                  <p:pic>
                    <p:nvPicPr>
                      <p:cNvPr id="82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3473450"/>
                        <a:ext cx="908050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Oval 127"/>
          <p:cNvSpPr/>
          <p:nvPr/>
        </p:nvSpPr>
        <p:spPr>
          <a:xfrm>
            <a:off x="4643438" y="4071938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29" name="Oval 128"/>
          <p:cNvSpPr/>
          <p:nvPr/>
        </p:nvSpPr>
        <p:spPr>
          <a:xfrm>
            <a:off x="3759200" y="2654300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30" name="Oval 129"/>
          <p:cNvSpPr/>
          <p:nvPr/>
        </p:nvSpPr>
        <p:spPr>
          <a:xfrm>
            <a:off x="2876550" y="5459413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31" name="Oval 130"/>
          <p:cNvSpPr/>
          <p:nvPr/>
        </p:nvSpPr>
        <p:spPr>
          <a:xfrm>
            <a:off x="1549400" y="5473700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32" name="Oval 131"/>
          <p:cNvSpPr/>
          <p:nvPr/>
        </p:nvSpPr>
        <p:spPr>
          <a:xfrm>
            <a:off x="223838" y="4545013"/>
            <a:ext cx="73025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33" name="Oval 132"/>
          <p:cNvSpPr/>
          <p:nvPr/>
        </p:nvSpPr>
        <p:spPr>
          <a:xfrm>
            <a:off x="1108075" y="4529138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pSp>
        <p:nvGrpSpPr>
          <p:cNvPr id="4" name="Group 134"/>
          <p:cNvGrpSpPr>
            <a:grpSpLocks/>
          </p:cNvGrpSpPr>
          <p:nvPr/>
        </p:nvGrpSpPr>
        <p:grpSpPr bwMode="auto">
          <a:xfrm flipH="1" flipV="1">
            <a:off x="250825" y="2684463"/>
            <a:ext cx="4406900" cy="2817812"/>
            <a:chOff x="265504" y="2685143"/>
            <a:chExt cx="4408097" cy="2817360"/>
          </a:xfrm>
        </p:grpSpPr>
        <p:cxnSp>
          <p:nvCxnSpPr>
            <p:cNvPr id="136" name="Straight Connector 135"/>
            <p:cNvCxnSpPr/>
            <p:nvPr/>
          </p:nvCxnSpPr>
          <p:spPr>
            <a:xfrm rot="5400000" flipH="1" flipV="1">
              <a:off x="188301" y="3643647"/>
              <a:ext cx="2801488" cy="88447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2031283" y="2685143"/>
              <a:ext cx="1321159" cy="1428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V="1">
              <a:off x="3120804" y="2945357"/>
              <a:ext cx="928539" cy="43668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0800000">
              <a:off x="3787535" y="3627967"/>
              <a:ext cx="886066" cy="158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V="1">
              <a:off x="19677" y="4346793"/>
              <a:ext cx="1401537" cy="90988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0"/>
          <p:cNvGrpSpPr>
            <a:grpSpLocks/>
          </p:cNvGrpSpPr>
          <p:nvPr/>
        </p:nvGrpSpPr>
        <p:grpSpPr bwMode="auto">
          <a:xfrm flipV="1">
            <a:off x="265113" y="2684463"/>
            <a:ext cx="4408487" cy="2817812"/>
            <a:chOff x="265504" y="2685143"/>
            <a:chExt cx="4408097" cy="2817360"/>
          </a:xfrm>
        </p:grpSpPr>
        <p:cxnSp>
          <p:nvCxnSpPr>
            <p:cNvPr id="142" name="Straight Connector 141"/>
            <p:cNvCxnSpPr/>
            <p:nvPr/>
          </p:nvCxnSpPr>
          <p:spPr>
            <a:xfrm rot="5400000" flipH="1" flipV="1">
              <a:off x="188618" y="3643013"/>
              <a:ext cx="2801488" cy="885747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0800000">
              <a:off x="2032235" y="2685143"/>
              <a:ext cx="1320683" cy="14285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6200000" flipV="1">
              <a:off x="3120404" y="2946229"/>
              <a:ext cx="928539" cy="434937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0800000">
              <a:off x="3787854" y="3627967"/>
              <a:ext cx="885747" cy="1587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 flipV="1">
              <a:off x="19514" y="4346957"/>
              <a:ext cx="1401537" cy="909557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55" name="TextBox 140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8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80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8" grpId="2" animBg="1"/>
      <p:bldP spid="109" grpId="0" animBg="1"/>
      <p:bldP spid="109" grpId="1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745749-A6CA-4641-BAF9-6B6DF45C02A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16632"/>
                <a:ext cx="8291264" cy="11087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CA" dirty="0"/>
                  <a:t>Ex: If the coordinate (3,5) is 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CA" b="0" i="0" smtClean="0">
                        <a:latin typeface="Cambria Math" panose="02040503050406030204" pitchFamily="18" charset="0"/>
                      </a:rPr>
                      <m:t>then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dirty="0"/>
                  <a:t>what will the coordinate be on the function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745749-A6CA-4641-BAF9-6B6DF45C02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16632"/>
                <a:ext cx="8291264" cy="1108720"/>
              </a:xfrm>
              <a:blipFill>
                <a:blip r:embed="rId3"/>
                <a:stretch>
                  <a:fillRect l="-1102" t="-43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474012A-D0E2-432F-8584-C10FF6C9EA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9512" y="1340768"/>
                <a:ext cx="8291264" cy="576064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CA" dirty="0"/>
                  <a:t>a)  (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CA" dirty="0"/>
                  <a:t>,5)    b)  (</a:t>
                </a:r>
                <a14:m>
                  <m:oMath xmlns:m="http://schemas.openxmlformats.org/officeDocument/2006/math">
                    <m:r>
                      <a:rPr lang="en-CA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CA" dirty="0"/>
                  <a:t>,5)     c)  (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dirty="0"/>
                  <a:t>,5)      d)  (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CA" dirty="0"/>
                  <a:t>,1)    e)  (</a:t>
                </a:r>
                <a14:m>
                  <m:oMath xmlns:m="http://schemas.openxmlformats.org/officeDocument/2006/math">
                    <m:r>
                      <a:rPr lang="en-CA" i="1" dirty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CA" dirty="0"/>
                  <a:t>,9) 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474012A-D0E2-432F-8584-C10FF6C9E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40768"/>
                <a:ext cx="8291264" cy="576064"/>
              </a:xfrm>
              <a:prstGeom prst="rect">
                <a:avLst/>
              </a:prstGeom>
              <a:blipFill>
                <a:blip r:embed="rId4"/>
                <a:stretch>
                  <a:fillRect l="-1102" t="-8511" b="-425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811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CABE0A-4489-43D3-9702-979F5C13E07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16632"/>
                <a:ext cx="8435280" cy="9647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Ex: Given the equation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en-CA" dirty="0"/>
                  <a:t>, what will the equation look like after each reflection?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CABE0A-4489-43D3-9702-979F5C13E0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16632"/>
                <a:ext cx="8435280" cy="964704"/>
              </a:xfrm>
              <a:blipFill>
                <a:blip r:embed="rId3"/>
                <a:stretch>
                  <a:fillRect l="-1084" t="-1899" b="-37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2442A0-4FBF-427F-BE19-55DD296E61DF}"/>
              </a:ext>
            </a:extLst>
          </p:cNvPr>
          <p:cNvSpPr txBox="1">
            <a:spLocks/>
          </p:cNvSpPr>
          <p:nvPr/>
        </p:nvSpPr>
        <p:spPr>
          <a:xfrm>
            <a:off x="107504" y="1196752"/>
            <a:ext cx="2880320" cy="964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 err="1"/>
              <a:t>i</a:t>
            </a:r>
            <a:r>
              <a:rPr lang="en-CA" dirty="0"/>
              <a:t>) Horizontal reflection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E206B9-0DB3-49A3-8125-F085D268086C}"/>
              </a:ext>
            </a:extLst>
          </p:cNvPr>
          <p:cNvSpPr txBox="1">
            <a:spLocks/>
          </p:cNvSpPr>
          <p:nvPr/>
        </p:nvSpPr>
        <p:spPr>
          <a:xfrm>
            <a:off x="107504" y="2536304"/>
            <a:ext cx="2880320" cy="964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ii) Vertical reflection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81904D-D381-40B1-AEB2-54C9F9A2A30C}"/>
              </a:ext>
            </a:extLst>
          </p:cNvPr>
          <p:cNvSpPr txBox="1">
            <a:spLocks/>
          </p:cNvSpPr>
          <p:nvPr/>
        </p:nvSpPr>
        <p:spPr>
          <a:xfrm>
            <a:off x="107504" y="3904456"/>
            <a:ext cx="2880320" cy="96470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iii) Both Horizontal &amp; Vertical reflection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028C9C-C9E2-4415-A4BE-EDE1481E9017}"/>
              </a:ext>
            </a:extLst>
          </p:cNvPr>
          <p:cNvSpPr txBox="1">
            <a:spLocks/>
          </p:cNvSpPr>
          <p:nvPr/>
        </p:nvSpPr>
        <p:spPr>
          <a:xfrm>
            <a:off x="107504" y="5344616"/>
            <a:ext cx="2880320" cy="964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iv) Inverse reflection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AA697B4-893D-4C99-A425-FA84170FCF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9992" y="1231588"/>
                <a:ext cx="4248472" cy="48617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CA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CA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CA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i="1" smtClean="0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br>
                  <a:rPr lang="en-CA" dirty="0"/>
                </a:br>
                <a:br>
                  <a:rPr lang="en-CA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𝑖𝑖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Font typeface="Wingdings"/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AA697B4-893D-4C99-A425-FA84170FC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231588"/>
                <a:ext cx="4248472" cy="4861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81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C9C449-EDD3-4993-959C-BEC0E666706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332656"/>
                <a:ext cx="8424936" cy="9361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Ex: If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CA" dirty="0"/>
                  <a:t>, then write the equation for each of the following functions: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C9C449-EDD3-4993-959C-BEC0E6667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332656"/>
                <a:ext cx="8424936" cy="936104"/>
              </a:xfrm>
              <a:blipFill>
                <a:blip r:embed="rId4"/>
                <a:stretch>
                  <a:fillRect l="-1085" t="-5229" b="-326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9F9050-172E-45C2-967F-0EAE16B1F5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24817"/>
              </p:ext>
            </p:extLst>
          </p:nvPr>
        </p:nvGraphicFramePr>
        <p:xfrm>
          <a:off x="309562" y="1484312"/>
          <a:ext cx="1166093" cy="432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49F9050-172E-45C2-967F-0EAE16B1F5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9562" y="1484312"/>
                        <a:ext cx="1166093" cy="432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B4C9CC-15EA-4198-9874-0380EAE17E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766413"/>
              </p:ext>
            </p:extLst>
          </p:nvPr>
        </p:nvGraphicFramePr>
        <p:xfrm>
          <a:off x="107504" y="2709168"/>
          <a:ext cx="1362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799920" imgH="253800" progId="Equation.DSMT4">
                  <p:embed/>
                </p:oleObj>
              </mc:Choice>
              <mc:Fallback>
                <p:oleObj name="Equation" r:id="rId7" imgW="79992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0B4C9CC-15EA-4198-9874-0380EAE17E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2709168"/>
                        <a:ext cx="13620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C93DB5-EB02-4DF6-BAA4-0400D27475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8240"/>
              </p:ext>
            </p:extLst>
          </p:nvPr>
        </p:nvGraphicFramePr>
        <p:xfrm>
          <a:off x="107504" y="4005064"/>
          <a:ext cx="1622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952200" imgH="253800" progId="Equation.DSMT4">
                  <p:embed/>
                </p:oleObj>
              </mc:Choice>
              <mc:Fallback>
                <p:oleObj name="Equation" r:id="rId9" imgW="95220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DC93DB5-EB02-4DF6-BAA4-0400D27475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504" y="4005064"/>
                        <a:ext cx="162242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9FB4A56-F341-4020-9EE8-98DB57AF5D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721539"/>
              </p:ext>
            </p:extLst>
          </p:nvPr>
        </p:nvGraphicFramePr>
        <p:xfrm>
          <a:off x="134342" y="5300663"/>
          <a:ext cx="15573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914400" imgH="253800" progId="Equation.DSMT4">
                  <p:embed/>
                </p:oleObj>
              </mc:Choice>
              <mc:Fallback>
                <p:oleObj name="Equation" r:id="rId11" imgW="91440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9FB4A56-F341-4020-9EE8-98DB57AF5D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4342" y="5300663"/>
                        <a:ext cx="155733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48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I) Reflections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071563"/>
            <a:ext cx="7715250" cy="1000125"/>
          </a:xfrm>
        </p:spPr>
        <p:txBody>
          <a:bodyPr/>
          <a:lstStyle/>
          <a:p>
            <a:pPr eaLnBrk="1" hangingPunct="1"/>
            <a:r>
              <a:rPr lang="en-CA"/>
              <a:t>Flipping an object over an axis (mirror line)</a:t>
            </a:r>
          </a:p>
          <a:p>
            <a:pPr eaLnBrk="1" hangingPunct="1"/>
            <a:r>
              <a:rPr lang="en-CA"/>
              <a:t>No rotations/translations/change in size</a:t>
            </a:r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182563" y="3790950"/>
            <a:ext cx="2643187" cy="2851150"/>
            <a:chOff x="256" y="1240"/>
            <a:chExt cx="2533" cy="2916"/>
          </a:xfrm>
        </p:grpSpPr>
        <p:sp>
          <p:nvSpPr>
            <p:cNvPr id="1864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56" y="1246"/>
              <a:ext cx="2533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0" name="Rectangle 8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651" name="Line 9"/>
            <p:cNvSpPr>
              <a:spLocks noChangeShapeType="1"/>
            </p:cNvSpPr>
            <p:nvPr/>
          </p:nvSpPr>
          <p:spPr bwMode="auto">
            <a:xfrm flipV="1">
              <a:off x="46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2" name="Line 10"/>
            <p:cNvSpPr>
              <a:spLocks noChangeShapeType="1"/>
            </p:cNvSpPr>
            <p:nvPr/>
          </p:nvSpPr>
          <p:spPr bwMode="auto">
            <a:xfrm flipV="1">
              <a:off x="4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3" name="Line 11"/>
            <p:cNvSpPr>
              <a:spLocks noChangeShapeType="1"/>
            </p:cNvSpPr>
            <p:nvPr/>
          </p:nvSpPr>
          <p:spPr bwMode="auto">
            <a:xfrm flipV="1">
              <a:off x="67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4" name="Line 12"/>
            <p:cNvSpPr>
              <a:spLocks noChangeShapeType="1"/>
            </p:cNvSpPr>
            <p:nvPr/>
          </p:nvSpPr>
          <p:spPr bwMode="auto">
            <a:xfrm flipV="1">
              <a:off x="68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5" name="Line 13"/>
            <p:cNvSpPr>
              <a:spLocks noChangeShapeType="1"/>
            </p:cNvSpPr>
            <p:nvPr/>
          </p:nvSpPr>
          <p:spPr bwMode="auto">
            <a:xfrm flipV="1">
              <a:off x="88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6" name="Line 14"/>
            <p:cNvSpPr>
              <a:spLocks noChangeShapeType="1"/>
            </p:cNvSpPr>
            <p:nvPr/>
          </p:nvSpPr>
          <p:spPr bwMode="auto">
            <a:xfrm flipV="1">
              <a:off x="89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7" name="Line 15"/>
            <p:cNvSpPr>
              <a:spLocks noChangeShapeType="1"/>
            </p:cNvSpPr>
            <p:nvPr/>
          </p:nvSpPr>
          <p:spPr bwMode="auto">
            <a:xfrm flipV="1">
              <a:off x="110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8" name="Line 16"/>
            <p:cNvSpPr>
              <a:spLocks noChangeShapeType="1"/>
            </p:cNvSpPr>
            <p:nvPr/>
          </p:nvSpPr>
          <p:spPr bwMode="auto">
            <a:xfrm flipV="1">
              <a:off x="110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59" name="Line 17"/>
            <p:cNvSpPr>
              <a:spLocks noChangeShapeType="1"/>
            </p:cNvSpPr>
            <p:nvPr/>
          </p:nvSpPr>
          <p:spPr bwMode="auto">
            <a:xfrm flipV="1">
              <a:off x="131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0" name="Line 18"/>
            <p:cNvSpPr>
              <a:spLocks noChangeShapeType="1"/>
            </p:cNvSpPr>
            <p:nvPr/>
          </p:nvSpPr>
          <p:spPr bwMode="auto">
            <a:xfrm flipV="1">
              <a:off x="131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1" name="Line 19"/>
            <p:cNvSpPr>
              <a:spLocks noChangeShapeType="1"/>
            </p:cNvSpPr>
            <p:nvPr/>
          </p:nvSpPr>
          <p:spPr bwMode="auto">
            <a:xfrm flipV="1">
              <a:off x="173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2" name="Line 20"/>
            <p:cNvSpPr>
              <a:spLocks noChangeShapeType="1"/>
            </p:cNvSpPr>
            <p:nvPr/>
          </p:nvSpPr>
          <p:spPr bwMode="auto">
            <a:xfrm flipV="1">
              <a:off x="173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3" name="Line 21"/>
            <p:cNvSpPr>
              <a:spLocks noChangeShapeType="1"/>
            </p:cNvSpPr>
            <p:nvPr/>
          </p:nvSpPr>
          <p:spPr bwMode="auto">
            <a:xfrm flipV="1">
              <a:off x="194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4" name="Line 22"/>
            <p:cNvSpPr>
              <a:spLocks noChangeShapeType="1"/>
            </p:cNvSpPr>
            <p:nvPr/>
          </p:nvSpPr>
          <p:spPr bwMode="auto">
            <a:xfrm flipV="1">
              <a:off x="194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5" name="Line 23"/>
            <p:cNvSpPr>
              <a:spLocks noChangeShapeType="1"/>
            </p:cNvSpPr>
            <p:nvPr/>
          </p:nvSpPr>
          <p:spPr bwMode="auto">
            <a:xfrm flipV="1">
              <a:off x="215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6" name="Line 24"/>
            <p:cNvSpPr>
              <a:spLocks noChangeShapeType="1"/>
            </p:cNvSpPr>
            <p:nvPr/>
          </p:nvSpPr>
          <p:spPr bwMode="auto">
            <a:xfrm flipV="1">
              <a:off x="215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7" name="Line 25"/>
            <p:cNvSpPr>
              <a:spLocks noChangeShapeType="1"/>
            </p:cNvSpPr>
            <p:nvPr/>
          </p:nvSpPr>
          <p:spPr bwMode="auto">
            <a:xfrm flipV="1">
              <a:off x="236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8" name="Line 26"/>
            <p:cNvSpPr>
              <a:spLocks noChangeShapeType="1"/>
            </p:cNvSpPr>
            <p:nvPr/>
          </p:nvSpPr>
          <p:spPr bwMode="auto">
            <a:xfrm flipV="1">
              <a:off x="236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69" name="Line 27"/>
            <p:cNvSpPr>
              <a:spLocks noChangeShapeType="1"/>
            </p:cNvSpPr>
            <p:nvPr/>
          </p:nvSpPr>
          <p:spPr bwMode="auto">
            <a:xfrm flipV="1">
              <a:off x="25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0" name="Line 28"/>
            <p:cNvSpPr>
              <a:spLocks noChangeShapeType="1"/>
            </p:cNvSpPr>
            <p:nvPr/>
          </p:nvSpPr>
          <p:spPr bwMode="auto">
            <a:xfrm flipV="1">
              <a:off x="257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1" name="Line 29"/>
            <p:cNvSpPr>
              <a:spLocks noChangeShapeType="1"/>
            </p:cNvSpPr>
            <p:nvPr/>
          </p:nvSpPr>
          <p:spPr bwMode="auto">
            <a:xfrm>
              <a:off x="261" y="38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2" name="Line 30"/>
            <p:cNvSpPr>
              <a:spLocks noChangeShapeType="1"/>
            </p:cNvSpPr>
            <p:nvPr/>
          </p:nvSpPr>
          <p:spPr bwMode="auto">
            <a:xfrm>
              <a:off x="261" y="39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3" name="Line 31"/>
            <p:cNvSpPr>
              <a:spLocks noChangeShapeType="1"/>
            </p:cNvSpPr>
            <p:nvPr/>
          </p:nvSpPr>
          <p:spPr bwMode="auto">
            <a:xfrm>
              <a:off x="261" y="36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4" name="Line 32"/>
            <p:cNvSpPr>
              <a:spLocks noChangeShapeType="1"/>
            </p:cNvSpPr>
            <p:nvPr/>
          </p:nvSpPr>
          <p:spPr bwMode="auto">
            <a:xfrm>
              <a:off x="261" y="366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5" name="Line 33"/>
            <p:cNvSpPr>
              <a:spLocks noChangeShapeType="1"/>
            </p:cNvSpPr>
            <p:nvPr/>
          </p:nvSpPr>
          <p:spPr bwMode="auto">
            <a:xfrm>
              <a:off x="261" y="34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6" name="Line 34"/>
            <p:cNvSpPr>
              <a:spLocks noChangeShapeType="1"/>
            </p:cNvSpPr>
            <p:nvPr/>
          </p:nvSpPr>
          <p:spPr bwMode="auto">
            <a:xfrm>
              <a:off x="261" y="342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7" name="Line 35"/>
            <p:cNvSpPr>
              <a:spLocks noChangeShapeType="1"/>
            </p:cNvSpPr>
            <p:nvPr/>
          </p:nvSpPr>
          <p:spPr bwMode="auto">
            <a:xfrm>
              <a:off x="261" y="31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8" name="Line 36"/>
            <p:cNvSpPr>
              <a:spLocks noChangeShapeType="1"/>
            </p:cNvSpPr>
            <p:nvPr/>
          </p:nvSpPr>
          <p:spPr bwMode="auto">
            <a:xfrm>
              <a:off x="261" y="318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79" name="Line 37"/>
            <p:cNvSpPr>
              <a:spLocks noChangeShapeType="1"/>
            </p:cNvSpPr>
            <p:nvPr/>
          </p:nvSpPr>
          <p:spPr bwMode="auto">
            <a:xfrm>
              <a:off x="261" y="29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0" name="Line 38"/>
            <p:cNvSpPr>
              <a:spLocks noChangeShapeType="1"/>
            </p:cNvSpPr>
            <p:nvPr/>
          </p:nvSpPr>
          <p:spPr bwMode="auto">
            <a:xfrm>
              <a:off x="261" y="294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1" name="Line 39"/>
            <p:cNvSpPr>
              <a:spLocks noChangeShapeType="1"/>
            </p:cNvSpPr>
            <p:nvPr/>
          </p:nvSpPr>
          <p:spPr bwMode="auto">
            <a:xfrm>
              <a:off x="261" y="245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2" name="Line 40"/>
            <p:cNvSpPr>
              <a:spLocks noChangeShapeType="1"/>
            </p:cNvSpPr>
            <p:nvPr/>
          </p:nvSpPr>
          <p:spPr bwMode="auto">
            <a:xfrm>
              <a:off x="261" y="24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3" name="Line 41"/>
            <p:cNvSpPr>
              <a:spLocks noChangeShapeType="1"/>
            </p:cNvSpPr>
            <p:nvPr/>
          </p:nvSpPr>
          <p:spPr bwMode="auto">
            <a:xfrm>
              <a:off x="261" y="221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4" name="Line 42"/>
            <p:cNvSpPr>
              <a:spLocks noChangeShapeType="1"/>
            </p:cNvSpPr>
            <p:nvPr/>
          </p:nvSpPr>
          <p:spPr bwMode="auto">
            <a:xfrm>
              <a:off x="261" y="22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5" name="Line 43"/>
            <p:cNvSpPr>
              <a:spLocks noChangeShapeType="1"/>
            </p:cNvSpPr>
            <p:nvPr/>
          </p:nvSpPr>
          <p:spPr bwMode="auto">
            <a:xfrm>
              <a:off x="261" y="197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6" name="Line 44"/>
            <p:cNvSpPr>
              <a:spLocks noChangeShapeType="1"/>
            </p:cNvSpPr>
            <p:nvPr/>
          </p:nvSpPr>
          <p:spPr bwMode="auto">
            <a:xfrm>
              <a:off x="261" y="19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7" name="Line 45"/>
            <p:cNvSpPr>
              <a:spLocks noChangeShapeType="1"/>
            </p:cNvSpPr>
            <p:nvPr/>
          </p:nvSpPr>
          <p:spPr bwMode="auto">
            <a:xfrm>
              <a:off x="261" y="173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8" name="Line 46"/>
            <p:cNvSpPr>
              <a:spLocks noChangeShapeType="1"/>
            </p:cNvSpPr>
            <p:nvPr/>
          </p:nvSpPr>
          <p:spPr bwMode="auto">
            <a:xfrm>
              <a:off x="261" y="17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89" name="Line 47"/>
            <p:cNvSpPr>
              <a:spLocks noChangeShapeType="1"/>
            </p:cNvSpPr>
            <p:nvPr/>
          </p:nvSpPr>
          <p:spPr bwMode="auto">
            <a:xfrm>
              <a:off x="261" y="14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0" name="Line 48"/>
            <p:cNvSpPr>
              <a:spLocks noChangeShapeType="1"/>
            </p:cNvSpPr>
            <p:nvPr/>
          </p:nvSpPr>
          <p:spPr bwMode="auto">
            <a:xfrm>
              <a:off x="261" y="14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1" name="Line 49"/>
            <p:cNvSpPr>
              <a:spLocks noChangeShapeType="1"/>
            </p:cNvSpPr>
            <p:nvPr/>
          </p:nvSpPr>
          <p:spPr bwMode="auto">
            <a:xfrm>
              <a:off x="261" y="2686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2" name="Line 50"/>
            <p:cNvSpPr>
              <a:spLocks noChangeShapeType="1"/>
            </p:cNvSpPr>
            <p:nvPr/>
          </p:nvSpPr>
          <p:spPr bwMode="auto">
            <a:xfrm>
              <a:off x="261" y="26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3" name="Line 51"/>
            <p:cNvSpPr>
              <a:spLocks noChangeShapeType="1"/>
            </p:cNvSpPr>
            <p:nvPr/>
          </p:nvSpPr>
          <p:spPr bwMode="auto">
            <a:xfrm>
              <a:off x="261" y="26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4" name="Line 52"/>
            <p:cNvSpPr>
              <a:spLocks noChangeShapeType="1"/>
            </p:cNvSpPr>
            <p:nvPr/>
          </p:nvSpPr>
          <p:spPr bwMode="auto">
            <a:xfrm>
              <a:off x="261" y="27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5" name="Rectangle 53"/>
            <p:cNvSpPr>
              <a:spLocks noChangeArrowheads="1"/>
            </p:cNvSpPr>
            <p:nvPr/>
          </p:nvSpPr>
          <p:spPr bwMode="auto">
            <a:xfrm>
              <a:off x="2735" y="2506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8696" name="Freeform 54"/>
            <p:cNvSpPr>
              <a:spLocks/>
            </p:cNvSpPr>
            <p:nvPr/>
          </p:nvSpPr>
          <p:spPr bwMode="auto">
            <a:xfrm>
              <a:off x="2759" y="2644"/>
              <a:ext cx="23" cy="108"/>
            </a:xfrm>
            <a:custGeom>
              <a:avLst/>
              <a:gdLst>
                <a:gd name="T0" fmla="*/ 0 w 23"/>
                <a:gd name="T1" fmla="*/ 0 h 108"/>
                <a:gd name="T2" fmla="*/ 23 w 23"/>
                <a:gd name="T3" fmla="*/ 54 h 108"/>
                <a:gd name="T4" fmla="*/ 0 w 23"/>
                <a:gd name="T5" fmla="*/ 108 h 108"/>
                <a:gd name="T6" fmla="*/ 0 w 2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108"/>
                <a:gd name="T14" fmla="*/ 23 w 2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108">
                  <a:moveTo>
                    <a:pt x="0" y="0"/>
                  </a:moveTo>
                  <a:lnTo>
                    <a:pt x="2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697" name="Line 55"/>
            <p:cNvSpPr>
              <a:spLocks noChangeShapeType="1"/>
            </p:cNvSpPr>
            <p:nvPr/>
          </p:nvSpPr>
          <p:spPr bwMode="auto">
            <a:xfrm flipV="1">
              <a:off x="1518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8" name="Line 56"/>
            <p:cNvSpPr>
              <a:spLocks noChangeShapeType="1"/>
            </p:cNvSpPr>
            <p:nvPr/>
          </p:nvSpPr>
          <p:spPr bwMode="auto">
            <a:xfrm flipV="1">
              <a:off x="152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99" name="Line 57"/>
            <p:cNvSpPr>
              <a:spLocks noChangeShapeType="1"/>
            </p:cNvSpPr>
            <p:nvPr/>
          </p:nvSpPr>
          <p:spPr bwMode="auto">
            <a:xfrm flipV="1">
              <a:off x="152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00" name="Line 58"/>
            <p:cNvSpPr>
              <a:spLocks noChangeShapeType="1"/>
            </p:cNvSpPr>
            <p:nvPr/>
          </p:nvSpPr>
          <p:spPr bwMode="auto">
            <a:xfrm flipV="1">
              <a:off x="1525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01" name="Rectangle 59"/>
            <p:cNvSpPr>
              <a:spLocks noChangeArrowheads="1"/>
            </p:cNvSpPr>
            <p:nvPr/>
          </p:nvSpPr>
          <p:spPr bwMode="auto">
            <a:xfrm>
              <a:off x="1552" y="1240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8702" name="Freeform 60"/>
            <p:cNvSpPr>
              <a:spLocks/>
            </p:cNvSpPr>
            <p:nvPr/>
          </p:nvSpPr>
          <p:spPr bwMode="auto">
            <a:xfrm>
              <a:off x="1500" y="1258"/>
              <a:ext cx="45" cy="54"/>
            </a:xfrm>
            <a:custGeom>
              <a:avLst/>
              <a:gdLst>
                <a:gd name="T0" fmla="*/ 0 w 45"/>
                <a:gd name="T1" fmla="*/ 54 h 54"/>
                <a:gd name="T2" fmla="*/ 23 w 45"/>
                <a:gd name="T3" fmla="*/ 0 h 54"/>
                <a:gd name="T4" fmla="*/ 45 w 45"/>
                <a:gd name="T5" fmla="*/ 54 h 54"/>
                <a:gd name="T6" fmla="*/ 0 w 4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54"/>
                <a:gd name="T14" fmla="*/ 45 w 4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54">
                  <a:moveTo>
                    <a:pt x="0" y="54"/>
                  </a:moveTo>
                  <a:lnTo>
                    <a:pt x="23" y="0"/>
                  </a:lnTo>
                  <a:lnTo>
                    <a:pt x="45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703" name="Rectangle 61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704" name="Line 62"/>
            <p:cNvSpPr>
              <a:spLocks noChangeShapeType="1"/>
            </p:cNvSpPr>
            <p:nvPr/>
          </p:nvSpPr>
          <p:spPr bwMode="auto">
            <a:xfrm>
              <a:off x="47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05" name="Rectangle 63"/>
            <p:cNvSpPr>
              <a:spLocks noChangeArrowheads="1"/>
            </p:cNvSpPr>
            <p:nvPr/>
          </p:nvSpPr>
          <p:spPr bwMode="auto">
            <a:xfrm>
              <a:off x="446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706" name="Line 64"/>
            <p:cNvSpPr>
              <a:spLocks noChangeShapeType="1"/>
            </p:cNvSpPr>
            <p:nvPr/>
          </p:nvSpPr>
          <p:spPr bwMode="auto">
            <a:xfrm>
              <a:off x="68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07" name="Rectangle 65"/>
            <p:cNvSpPr>
              <a:spLocks noChangeArrowheads="1"/>
            </p:cNvSpPr>
            <p:nvPr/>
          </p:nvSpPr>
          <p:spPr bwMode="auto">
            <a:xfrm>
              <a:off x="65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8708" name="Line 66"/>
            <p:cNvSpPr>
              <a:spLocks noChangeShapeType="1"/>
            </p:cNvSpPr>
            <p:nvPr/>
          </p:nvSpPr>
          <p:spPr bwMode="auto">
            <a:xfrm>
              <a:off x="89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09" name="Rectangle 67"/>
            <p:cNvSpPr>
              <a:spLocks noChangeArrowheads="1"/>
            </p:cNvSpPr>
            <p:nvPr/>
          </p:nvSpPr>
          <p:spPr bwMode="auto">
            <a:xfrm>
              <a:off x="86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710" name="Line 68"/>
            <p:cNvSpPr>
              <a:spLocks noChangeShapeType="1"/>
            </p:cNvSpPr>
            <p:nvPr/>
          </p:nvSpPr>
          <p:spPr bwMode="auto">
            <a:xfrm>
              <a:off x="110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11" name="Rectangle 69"/>
            <p:cNvSpPr>
              <a:spLocks noChangeArrowheads="1"/>
            </p:cNvSpPr>
            <p:nvPr/>
          </p:nvSpPr>
          <p:spPr bwMode="auto">
            <a:xfrm>
              <a:off x="107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8712" name="Line 70"/>
            <p:cNvSpPr>
              <a:spLocks noChangeShapeType="1"/>
            </p:cNvSpPr>
            <p:nvPr/>
          </p:nvSpPr>
          <p:spPr bwMode="auto">
            <a:xfrm>
              <a:off x="131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13" name="Rectangle 71"/>
            <p:cNvSpPr>
              <a:spLocks noChangeArrowheads="1"/>
            </p:cNvSpPr>
            <p:nvPr/>
          </p:nvSpPr>
          <p:spPr bwMode="auto">
            <a:xfrm>
              <a:off x="1288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714" name="Rectangle 72"/>
            <p:cNvSpPr>
              <a:spLocks noChangeArrowheads="1"/>
            </p:cNvSpPr>
            <p:nvPr/>
          </p:nvSpPr>
          <p:spPr bwMode="auto">
            <a:xfrm>
              <a:off x="1532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8715" name="Line 73"/>
            <p:cNvSpPr>
              <a:spLocks noChangeShapeType="1"/>
            </p:cNvSpPr>
            <p:nvPr/>
          </p:nvSpPr>
          <p:spPr bwMode="auto">
            <a:xfrm>
              <a:off x="173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16" name="Rectangle 74"/>
            <p:cNvSpPr>
              <a:spLocks noChangeArrowheads="1"/>
            </p:cNvSpPr>
            <p:nvPr/>
          </p:nvSpPr>
          <p:spPr bwMode="auto">
            <a:xfrm>
              <a:off x="173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717" name="Line 75"/>
            <p:cNvSpPr>
              <a:spLocks noChangeShapeType="1"/>
            </p:cNvSpPr>
            <p:nvPr/>
          </p:nvSpPr>
          <p:spPr bwMode="auto">
            <a:xfrm>
              <a:off x="194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18" name="Rectangle 76"/>
            <p:cNvSpPr>
              <a:spLocks noChangeArrowheads="1"/>
            </p:cNvSpPr>
            <p:nvPr/>
          </p:nvSpPr>
          <p:spPr bwMode="auto">
            <a:xfrm>
              <a:off x="194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8719" name="Line 77"/>
            <p:cNvSpPr>
              <a:spLocks noChangeShapeType="1"/>
            </p:cNvSpPr>
            <p:nvPr/>
          </p:nvSpPr>
          <p:spPr bwMode="auto">
            <a:xfrm>
              <a:off x="215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20" name="Rectangle 78"/>
            <p:cNvSpPr>
              <a:spLocks noChangeArrowheads="1"/>
            </p:cNvSpPr>
            <p:nvPr/>
          </p:nvSpPr>
          <p:spPr bwMode="auto">
            <a:xfrm>
              <a:off x="215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8721" name="Line 79"/>
            <p:cNvSpPr>
              <a:spLocks noChangeShapeType="1"/>
            </p:cNvSpPr>
            <p:nvPr/>
          </p:nvSpPr>
          <p:spPr bwMode="auto">
            <a:xfrm>
              <a:off x="236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22" name="Rectangle 80"/>
            <p:cNvSpPr>
              <a:spLocks noChangeArrowheads="1"/>
            </p:cNvSpPr>
            <p:nvPr/>
          </p:nvSpPr>
          <p:spPr bwMode="auto">
            <a:xfrm>
              <a:off x="236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8723" name="Line 81"/>
            <p:cNvSpPr>
              <a:spLocks noChangeShapeType="1"/>
            </p:cNvSpPr>
            <p:nvPr/>
          </p:nvSpPr>
          <p:spPr bwMode="auto">
            <a:xfrm>
              <a:off x="257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24" name="Rectangle 82"/>
            <p:cNvSpPr>
              <a:spLocks noChangeArrowheads="1"/>
            </p:cNvSpPr>
            <p:nvPr/>
          </p:nvSpPr>
          <p:spPr bwMode="auto">
            <a:xfrm>
              <a:off x="257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725" name="Rectangle 83"/>
            <p:cNvSpPr>
              <a:spLocks noChangeArrowheads="1"/>
            </p:cNvSpPr>
            <p:nvPr/>
          </p:nvSpPr>
          <p:spPr bwMode="auto">
            <a:xfrm>
              <a:off x="1458" y="384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726" name="Line 84"/>
            <p:cNvSpPr>
              <a:spLocks noChangeShapeType="1"/>
            </p:cNvSpPr>
            <p:nvPr/>
          </p:nvSpPr>
          <p:spPr bwMode="auto">
            <a:xfrm>
              <a:off x="1510" y="3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27" name="Rectangle 85"/>
            <p:cNvSpPr>
              <a:spLocks noChangeArrowheads="1"/>
            </p:cNvSpPr>
            <p:nvPr/>
          </p:nvSpPr>
          <p:spPr bwMode="auto">
            <a:xfrm>
              <a:off x="1458" y="360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8728" name="Line 86"/>
            <p:cNvSpPr>
              <a:spLocks noChangeShapeType="1"/>
            </p:cNvSpPr>
            <p:nvPr/>
          </p:nvSpPr>
          <p:spPr bwMode="auto">
            <a:xfrm>
              <a:off x="1510" y="366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29" name="Rectangle 87"/>
            <p:cNvSpPr>
              <a:spLocks noChangeArrowheads="1"/>
            </p:cNvSpPr>
            <p:nvPr/>
          </p:nvSpPr>
          <p:spPr bwMode="auto">
            <a:xfrm>
              <a:off x="1458" y="336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730" name="Line 88"/>
            <p:cNvSpPr>
              <a:spLocks noChangeShapeType="1"/>
            </p:cNvSpPr>
            <p:nvPr/>
          </p:nvSpPr>
          <p:spPr bwMode="auto">
            <a:xfrm>
              <a:off x="1510" y="342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31" name="Rectangle 89"/>
            <p:cNvSpPr>
              <a:spLocks noChangeArrowheads="1"/>
            </p:cNvSpPr>
            <p:nvPr/>
          </p:nvSpPr>
          <p:spPr bwMode="auto">
            <a:xfrm>
              <a:off x="1458" y="312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8732" name="Line 90"/>
            <p:cNvSpPr>
              <a:spLocks noChangeShapeType="1"/>
            </p:cNvSpPr>
            <p:nvPr/>
          </p:nvSpPr>
          <p:spPr bwMode="auto">
            <a:xfrm>
              <a:off x="1510" y="318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33" name="Rectangle 91"/>
            <p:cNvSpPr>
              <a:spLocks noChangeArrowheads="1"/>
            </p:cNvSpPr>
            <p:nvPr/>
          </p:nvSpPr>
          <p:spPr bwMode="auto">
            <a:xfrm>
              <a:off x="1458" y="288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734" name="Line 92"/>
            <p:cNvSpPr>
              <a:spLocks noChangeShapeType="1"/>
            </p:cNvSpPr>
            <p:nvPr/>
          </p:nvSpPr>
          <p:spPr bwMode="auto">
            <a:xfrm>
              <a:off x="1510" y="294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35" name="Rectangle 93"/>
            <p:cNvSpPr>
              <a:spLocks noChangeArrowheads="1"/>
            </p:cNvSpPr>
            <p:nvPr/>
          </p:nvSpPr>
          <p:spPr bwMode="auto">
            <a:xfrm>
              <a:off x="1483" y="239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736" name="Line 94"/>
            <p:cNvSpPr>
              <a:spLocks noChangeShapeType="1"/>
            </p:cNvSpPr>
            <p:nvPr/>
          </p:nvSpPr>
          <p:spPr bwMode="auto">
            <a:xfrm>
              <a:off x="1510" y="245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37" name="Rectangle 95"/>
            <p:cNvSpPr>
              <a:spLocks noChangeArrowheads="1"/>
            </p:cNvSpPr>
            <p:nvPr/>
          </p:nvSpPr>
          <p:spPr bwMode="auto">
            <a:xfrm>
              <a:off x="1483" y="215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8738" name="Line 96"/>
            <p:cNvSpPr>
              <a:spLocks noChangeShapeType="1"/>
            </p:cNvSpPr>
            <p:nvPr/>
          </p:nvSpPr>
          <p:spPr bwMode="auto">
            <a:xfrm>
              <a:off x="1510" y="221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39" name="Rectangle 97"/>
            <p:cNvSpPr>
              <a:spLocks noChangeArrowheads="1"/>
            </p:cNvSpPr>
            <p:nvPr/>
          </p:nvSpPr>
          <p:spPr bwMode="auto">
            <a:xfrm>
              <a:off x="1483" y="191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8740" name="Line 98"/>
            <p:cNvSpPr>
              <a:spLocks noChangeShapeType="1"/>
            </p:cNvSpPr>
            <p:nvPr/>
          </p:nvSpPr>
          <p:spPr bwMode="auto">
            <a:xfrm>
              <a:off x="1510" y="197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41" name="Rectangle 99"/>
            <p:cNvSpPr>
              <a:spLocks noChangeArrowheads="1"/>
            </p:cNvSpPr>
            <p:nvPr/>
          </p:nvSpPr>
          <p:spPr bwMode="auto">
            <a:xfrm>
              <a:off x="1483" y="167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8742" name="Line 100"/>
            <p:cNvSpPr>
              <a:spLocks noChangeShapeType="1"/>
            </p:cNvSpPr>
            <p:nvPr/>
          </p:nvSpPr>
          <p:spPr bwMode="auto">
            <a:xfrm>
              <a:off x="1510" y="173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43" name="Rectangle 101"/>
            <p:cNvSpPr>
              <a:spLocks noChangeArrowheads="1"/>
            </p:cNvSpPr>
            <p:nvPr/>
          </p:nvSpPr>
          <p:spPr bwMode="auto">
            <a:xfrm>
              <a:off x="1483" y="143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744" name="Line 102"/>
            <p:cNvSpPr>
              <a:spLocks noChangeShapeType="1"/>
            </p:cNvSpPr>
            <p:nvPr/>
          </p:nvSpPr>
          <p:spPr bwMode="auto">
            <a:xfrm>
              <a:off x="1510" y="149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45" name="Rectangle 104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3111500" y="3775075"/>
            <a:ext cx="2643188" cy="2851150"/>
            <a:chOff x="256" y="1240"/>
            <a:chExt cx="2533" cy="2916"/>
          </a:xfrm>
        </p:grpSpPr>
        <p:sp>
          <p:nvSpPr>
            <p:cNvPr id="185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256" y="1246"/>
              <a:ext cx="2533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3" name="Rectangle 8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554" name="Line 9"/>
            <p:cNvSpPr>
              <a:spLocks noChangeShapeType="1"/>
            </p:cNvSpPr>
            <p:nvPr/>
          </p:nvSpPr>
          <p:spPr bwMode="auto">
            <a:xfrm flipV="1">
              <a:off x="46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5" name="Line 10"/>
            <p:cNvSpPr>
              <a:spLocks noChangeShapeType="1"/>
            </p:cNvSpPr>
            <p:nvPr/>
          </p:nvSpPr>
          <p:spPr bwMode="auto">
            <a:xfrm flipV="1">
              <a:off x="4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6" name="Line 11"/>
            <p:cNvSpPr>
              <a:spLocks noChangeShapeType="1"/>
            </p:cNvSpPr>
            <p:nvPr/>
          </p:nvSpPr>
          <p:spPr bwMode="auto">
            <a:xfrm flipV="1">
              <a:off x="67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7" name="Line 12"/>
            <p:cNvSpPr>
              <a:spLocks noChangeShapeType="1"/>
            </p:cNvSpPr>
            <p:nvPr/>
          </p:nvSpPr>
          <p:spPr bwMode="auto">
            <a:xfrm flipV="1">
              <a:off x="68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8" name="Line 13"/>
            <p:cNvSpPr>
              <a:spLocks noChangeShapeType="1"/>
            </p:cNvSpPr>
            <p:nvPr/>
          </p:nvSpPr>
          <p:spPr bwMode="auto">
            <a:xfrm flipV="1">
              <a:off x="88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9" name="Line 14"/>
            <p:cNvSpPr>
              <a:spLocks noChangeShapeType="1"/>
            </p:cNvSpPr>
            <p:nvPr/>
          </p:nvSpPr>
          <p:spPr bwMode="auto">
            <a:xfrm flipV="1">
              <a:off x="89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0" name="Line 15"/>
            <p:cNvSpPr>
              <a:spLocks noChangeShapeType="1"/>
            </p:cNvSpPr>
            <p:nvPr/>
          </p:nvSpPr>
          <p:spPr bwMode="auto">
            <a:xfrm flipV="1">
              <a:off x="110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1" name="Line 16"/>
            <p:cNvSpPr>
              <a:spLocks noChangeShapeType="1"/>
            </p:cNvSpPr>
            <p:nvPr/>
          </p:nvSpPr>
          <p:spPr bwMode="auto">
            <a:xfrm flipV="1">
              <a:off x="110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2" name="Line 17"/>
            <p:cNvSpPr>
              <a:spLocks noChangeShapeType="1"/>
            </p:cNvSpPr>
            <p:nvPr/>
          </p:nvSpPr>
          <p:spPr bwMode="auto">
            <a:xfrm flipV="1">
              <a:off x="131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3" name="Line 18"/>
            <p:cNvSpPr>
              <a:spLocks noChangeShapeType="1"/>
            </p:cNvSpPr>
            <p:nvPr/>
          </p:nvSpPr>
          <p:spPr bwMode="auto">
            <a:xfrm flipV="1">
              <a:off x="131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4" name="Line 19"/>
            <p:cNvSpPr>
              <a:spLocks noChangeShapeType="1"/>
            </p:cNvSpPr>
            <p:nvPr/>
          </p:nvSpPr>
          <p:spPr bwMode="auto">
            <a:xfrm flipV="1">
              <a:off x="173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5" name="Line 20"/>
            <p:cNvSpPr>
              <a:spLocks noChangeShapeType="1"/>
            </p:cNvSpPr>
            <p:nvPr/>
          </p:nvSpPr>
          <p:spPr bwMode="auto">
            <a:xfrm flipV="1">
              <a:off x="173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6" name="Line 21"/>
            <p:cNvSpPr>
              <a:spLocks noChangeShapeType="1"/>
            </p:cNvSpPr>
            <p:nvPr/>
          </p:nvSpPr>
          <p:spPr bwMode="auto">
            <a:xfrm flipV="1">
              <a:off x="194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7" name="Line 22"/>
            <p:cNvSpPr>
              <a:spLocks noChangeShapeType="1"/>
            </p:cNvSpPr>
            <p:nvPr/>
          </p:nvSpPr>
          <p:spPr bwMode="auto">
            <a:xfrm flipV="1">
              <a:off x="194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8" name="Line 23"/>
            <p:cNvSpPr>
              <a:spLocks noChangeShapeType="1"/>
            </p:cNvSpPr>
            <p:nvPr/>
          </p:nvSpPr>
          <p:spPr bwMode="auto">
            <a:xfrm flipV="1">
              <a:off x="215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69" name="Line 24"/>
            <p:cNvSpPr>
              <a:spLocks noChangeShapeType="1"/>
            </p:cNvSpPr>
            <p:nvPr/>
          </p:nvSpPr>
          <p:spPr bwMode="auto">
            <a:xfrm flipV="1">
              <a:off x="215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0" name="Line 25"/>
            <p:cNvSpPr>
              <a:spLocks noChangeShapeType="1"/>
            </p:cNvSpPr>
            <p:nvPr/>
          </p:nvSpPr>
          <p:spPr bwMode="auto">
            <a:xfrm flipV="1">
              <a:off x="236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1" name="Line 26"/>
            <p:cNvSpPr>
              <a:spLocks noChangeShapeType="1"/>
            </p:cNvSpPr>
            <p:nvPr/>
          </p:nvSpPr>
          <p:spPr bwMode="auto">
            <a:xfrm flipV="1">
              <a:off x="236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2" name="Line 27"/>
            <p:cNvSpPr>
              <a:spLocks noChangeShapeType="1"/>
            </p:cNvSpPr>
            <p:nvPr/>
          </p:nvSpPr>
          <p:spPr bwMode="auto">
            <a:xfrm flipV="1">
              <a:off x="25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3" name="Line 28"/>
            <p:cNvSpPr>
              <a:spLocks noChangeShapeType="1"/>
            </p:cNvSpPr>
            <p:nvPr/>
          </p:nvSpPr>
          <p:spPr bwMode="auto">
            <a:xfrm flipV="1">
              <a:off x="257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4" name="Line 29"/>
            <p:cNvSpPr>
              <a:spLocks noChangeShapeType="1"/>
            </p:cNvSpPr>
            <p:nvPr/>
          </p:nvSpPr>
          <p:spPr bwMode="auto">
            <a:xfrm>
              <a:off x="261" y="38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5" name="Line 30"/>
            <p:cNvSpPr>
              <a:spLocks noChangeShapeType="1"/>
            </p:cNvSpPr>
            <p:nvPr/>
          </p:nvSpPr>
          <p:spPr bwMode="auto">
            <a:xfrm>
              <a:off x="261" y="39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6" name="Line 31"/>
            <p:cNvSpPr>
              <a:spLocks noChangeShapeType="1"/>
            </p:cNvSpPr>
            <p:nvPr/>
          </p:nvSpPr>
          <p:spPr bwMode="auto">
            <a:xfrm>
              <a:off x="261" y="36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7" name="Line 32"/>
            <p:cNvSpPr>
              <a:spLocks noChangeShapeType="1"/>
            </p:cNvSpPr>
            <p:nvPr/>
          </p:nvSpPr>
          <p:spPr bwMode="auto">
            <a:xfrm>
              <a:off x="261" y="366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8" name="Line 33"/>
            <p:cNvSpPr>
              <a:spLocks noChangeShapeType="1"/>
            </p:cNvSpPr>
            <p:nvPr/>
          </p:nvSpPr>
          <p:spPr bwMode="auto">
            <a:xfrm>
              <a:off x="261" y="34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79" name="Line 34"/>
            <p:cNvSpPr>
              <a:spLocks noChangeShapeType="1"/>
            </p:cNvSpPr>
            <p:nvPr/>
          </p:nvSpPr>
          <p:spPr bwMode="auto">
            <a:xfrm>
              <a:off x="261" y="342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0" name="Line 35"/>
            <p:cNvSpPr>
              <a:spLocks noChangeShapeType="1"/>
            </p:cNvSpPr>
            <p:nvPr/>
          </p:nvSpPr>
          <p:spPr bwMode="auto">
            <a:xfrm>
              <a:off x="261" y="31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1" name="Line 36"/>
            <p:cNvSpPr>
              <a:spLocks noChangeShapeType="1"/>
            </p:cNvSpPr>
            <p:nvPr/>
          </p:nvSpPr>
          <p:spPr bwMode="auto">
            <a:xfrm>
              <a:off x="261" y="318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2" name="Line 37"/>
            <p:cNvSpPr>
              <a:spLocks noChangeShapeType="1"/>
            </p:cNvSpPr>
            <p:nvPr/>
          </p:nvSpPr>
          <p:spPr bwMode="auto">
            <a:xfrm>
              <a:off x="261" y="29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3" name="Line 38"/>
            <p:cNvSpPr>
              <a:spLocks noChangeShapeType="1"/>
            </p:cNvSpPr>
            <p:nvPr/>
          </p:nvSpPr>
          <p:spPr bwMode="auto">
            <a:xfrm>
              <a:off x="261" y="294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4" name="Line 39"/>
            <p:cNvSpPr>
              <a:spLocks noChangeShapeType="1"/>
            </p:cNvSpPr>
            <p:nvPr/>
          </p:nvSpPr>
          <p:spPr bwMode="auto">
            <a:xfrm>
              <a:off x="261" y="245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5" name="Line 40"/>
            <p:cNvSpPr>
              <a:spLocks noChangeShapeType="1"/>
            </p:cNvSpPr>
            <p:nvPr/>
          </p:nvSpPr>
          <p:spPr bwMode="auto">
            <a:xfrm>
              <a:off x="261" y="24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6" name="Line 41"/>
            <p:cNvSpPr>
              <a:spLocks noChangeShapeType="1"/>
            </p:cNvSpPr>
            <p:nvPr/>
          </p:nvSpPr>
          <p:spPr bwMode="auto">
            <a:xfrm>
              <a:off x="261" y="221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7" name="Line 42"/>
            <p:cNvSpPr>
              <a:spLocks noChangeShapeType="1"/>
            </p:cNvSpPr>
            <p:nvPr/>
          </p:nvSpPr>
          <p:spPr bwMode="auto">
            <a:xfrm>
              <a:off x="261" y="22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8" name="Line 43"/>
            <p:cNvSpPr>
              <a:spLocks noChangeShapeType="1"/>
            </p:cNvSpPr>
            <p:nvPr/>
          </p:nvSpPr>
          <p:spPr bwMode="auto">
            <a:xfrm>
              <a:off x="261" y="197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89" name="Line 44"/>
            <p:cNvSpPr>
              <a:spLocks noChangeShapeType="1"/>
            </p:cNvSpPr>
            <p:nvPr/>
          </p:nvSpPr>
          <p:spPr bwMode="auto">
            <a:xfrm>
              <a:off x="261" y="19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0" name="Line 45"/>
            <p:cNvSpPr>
              <a:spLocks noChangeShapeType="1"/>
            </p:cNvSpPr>
            <p:nvPr/>
          </p:nvSpPr>
          <p:spPr bwMode="auto">
            <a:xfrm>
              <a:off x="261" y="173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1" name="Line 46"/>
            <p:cNvSpPr>
              <a:spLocks noChangeShapeType="1"/>
            </p:cNvSpPr>
            <p:nvPr/>
          </p:nvSpPr>
          <p:spPr bwMode="auto">
            <a:xfrm>
              <a:off x="261" y="17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2" name="Line 47"/>
            <p:cNvSpPr>
              <a:spLocks noChangeShapeType="1"/>
            </p:cNvSpPr>
            <p:nvPr/>
          </p:nvSpPr>
          <p:spPr bwMode="auto">
            <a:xfrm>
              <a:off x="261" y="14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3" name="Line 48"/>
            <p:cNvSpPr>
              <a:spLocks noChangeShapeType="1"/>
            </p:cNvSpPr>
            <p:nvPr/>
          </p:nvSpPr>
          <p:spPr bwMode="auto">
            <a:xfrm>
              <a:off x="261" y="14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4" name="Line 49"/>
            <p:cNvSpPr>
              <a:spLocks noChangeShapeType="1"/>
            </p:cNvSpPr>
            <p:nvPr/>
          </p:nvSpPr>
          <p:spPr bwMode="auto">
            <a:xfrm>
              <a:off x="261" y="2686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5" name="Line 50"/>
            <p:cNvSpPr>
              <a:spLocks noChangeShapeType="1"/>
            </p:cNvSpPr>
            <p:nvPr/>
          </p:nvSpPr>
          <p:spPr bwMode="auto">
            <a:xfrm>
              <a:off x="261" y="26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6" name="Line 51"/>
            <p:cNvSpPr>
              <a:spLocks noChangeShapeType="1"/>
            </p:cNvSpPr>
            <p:nvPr/>
          </p:nvSpPr>
          <p:spPr bwMode="auto">
            <a:xfrm>
              <a:off x="261" y="26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7" name="Line 52"/>
            <p:cNvSpPr>
              <a:spLocks noChangeShapeType="1"/>
            </p:cNvSpPr>
            <p:nvPr/>
          </p:nvSpPr>
          <p:spPr bwMode="auto">
            <a:xfrm>
              <a:off x="261" y="27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98" name="Rectangle 53"/>
            <p:cNvSpPr>
              <a:spLocks noChangeArrowheads="1"/>
            </p:cNvSpPr>
            <p:nvPr/>
          </p:nvSpPr>
          <p:spPr bwMode="auto">
            <a:xfrm>
              <a:off x="2735" y="2506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8599" name="Freeform 54"/>
            <p:cNvSpPr>
              <a:spLocks/>
            </p:cNvSpPr>
            <p:nvPr/>
          </p:nvSpPr>
          <p:spPr bwMode="auto">
            <a:xfrm>
              <a:off x="2759" y="2644"/>
              <a:ext cx="23" cy="108"/>
            </a:xfrm>
            <a:custGeom>
              <a:avLst/>
              <a:gdLst>
                <a:gd name="T0" fmla="*/ 0 w 23"/>
                <a:gd name="T1" fmla="*/ 0 h 108"/>
                <a:gd name="T2" fmla="*/ 23 w 23"/>
                <a:gd name="T3" fmla="*/ 54 h 108"/>
                <a:gd name="T4" fmla="*/ 0 w 23"/>
                <a:gd name="T5" fmla="*/ 108 h 108"/>
                <a:gd name="T6" fmla="*/ 0 w 2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108"/>
                <a:gd name="T14" fmla="*/ 23 w 2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108">
                  <a:moveTo>
                    <a:pt x="0" y="0"/>
                  </a:moveTo>
                  <a:lnTo>
                    <a:pt x="2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600" name="Line 55"/>
            <p:cNvSpPr>
              <a:spLocks noChangeShapeType="1"/>
            </p:cNvSpPr>
            <p:nvPr/>
          </p:nvSpPr>
          <p:spPr bwMode="auto">
            <a:xfrm flipV="1">
              <a:off x="1518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01" name="Line 56"/>
            <p:cNvSpPr>
              <a:spLocks noChangeShapeType="1"/>
            </p:cNvSpPr>
            <p:nvPr/>
          </p:nvSpPr>
          <p:spPr bwMode="auto">
            <a:xfrm flipV="1">
              <a:off x="152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02" name="Line 57"/>
            <p:cNvSpPr>
              <a:spLocks noChangeShapeType="1"/>
            </p:cNvSpPr>
            <p:nvPr/>
          </p:nvSpPr>
          <p:spPr bwMode="auto">
            <a:xfrm flipV="1">
              <a:off x="152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03" name="Line 58"/>
            <p:cNvSpPr>
              <a:spLocks noChangeShapeType="1"/>
            </p:cNvSpPr>
            <p:nvPr/>
          </p:nvSpPr>
          <p:spPr bwMode="auto">
            <a:xfrm flipV="1">
              <a:off x="1525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04" name="Rectangle 59"/>
            <p:cNvSpPr>
              <a:spLocks noChangeArrowheads="1"/>
            </p:cNvSpPr>
            <p:nvPr/>
          </p:nvSpPr>
          <p:spPr bwMode="auto">
            <a:xfrm>
              <a:off x="1552" y="1240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8605" name="Freeform 60"/>
            <p:cNvSpPr>
              <a:spLocks/>
            </p:cNvSpPr>
            <p:nvPr/>
          </p:nvSpPr>
          <p:spPr bwMode="auto">
            <a:xfrm>
              <a:off x="1500" y="1258"/>
              <a:ext cx="45" cy="54"/>
            </a:xfrm>
            <a:custGeom>
              <a:avLst/>
              <a:gdLst>
                <a:gd name="T0" fmla="*/ 0 w 45"/>
                <a:gd name="T1" fmla="*/ 54 h 54"/>
                <a:gd name="T2" fmla="*/ 23 w 45"/>
                <a:gd name="T3" fmla="*/ 0 h 54"/>
                <a:gd name="T4" fmla="*/ 45 w 45"/>
                <a:gd name="T5" fmla="*/ 54 h 54"/>
                <a:gd name="T6" fmla="*/ 0 w 4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54"/>
                <a:gd name="T14" fmla="*/ 45 w 4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54">
                  <a:moveTo>
                    <a:pt x="0" y="54"/>
                  </a:moveTo>
                  <a:lnTo>
                    <a:pt x="23" y="0"/>
                  </a:lnTo>
                  <a:lnTo>
                    <a:pt x="45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606" name="Rectangle 61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607" name="Line 62"/>
            <p:cNvSpPr>
              <a:spLocks noChangeShapeType="1"/>
            </p:cNvSpPr>
            <p:nvPr/>
          </p:nvSpPr>
          <p:spPr bwMode="auto">
            <a:xfrm>
              <a:off x="47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08" name="Rectangle 63"/>
            <p:cNvSpPr>
              <a:spLocks noChangeArrowheads="1"/>
            </p:cNvSpPr>
            <p:nvPr/>
          </p:nvSpPr>
          <p:spPr bwMode="auto">
            <a:xfrm>
              <a:off x="446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609" name="Line 64"/>
            <p:cNvSpPr>
              <a:spLocks noChangeShapeType="1"/>
            </p:cNvSpPr>
            <p:nvPr/>
          </p:nvSpPr>
          <p:spPr bwMode="auto">
            <a:xfrm>
              <a:off x="68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10" name="Rectangle 65"/>
            <p:cNvSpPr>
              <a:spLocks noChangeArrowheads="1"/>
            </p:cNvSpPr>
            <p:nvPr/>
          </p:nvSpPr>
          <p:spPr bwMode="auto">
            <a:xfrm>
              <a:off x="65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8611" name="Line 66"/>
            <p:cNvSpPr>
              <a:spLocks noChangeShapeType="1"/>
            </p:cNvSpPr>
            <p:nvPr/>
          </p:nvSpPr>
          <p:spPr bwMode="auto">
            <a:xfrm>
              <a:off x="89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12" name="Rectangle 67"/>
            <p:cNvSpPr>
              <a:spLocks noChangeArrowheads="1"/>
            </p:cNvSpPr>
            <p:nvPr/>
          </p:nvSpPr>
          <p:spPr bwMode="auto">
            <a:xfrm>
              <a:off x="86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613" name="Line 68"/>
            <p:cNvSpPr>
              <a:spLocks noChangeShapeType="1"/>
            </p:cNvSpPr>
            <p:nvPr/>
          </p:nvSpPr>
          <p:spPr bwMode="auto">
            <a:xfrm>
              <a:off x="110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14" name="Rectangle 69"/>
            <p:cNvSpPr>
              <a:spLocks noChangeArrowheads="1"/>
            </p:cNvSpPr>
            <p:nvPr/>
          </p:nvSpPr>
          <p:spPr bwMode="auto">
            <a:xfrm>
              <a:off x="107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8615" name="Line 70"/>
            <p:cNvSpPr>
              <a:spLocks noChangeShapeType="1"/>
            </p:cNvSpPr>
            <p:nvPr/>
          </p:nvSpPr>
          <p:spPr bwMode="auto">
            <a:xfrm>
              <a:off x="131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16" name="Rectangle 71"/>
            <p:cNvSpPr>
              <a:spLocks noChangeArrowheads="1"/>
            </p:cNvSpPr>
            <p:nvPr/>
          </p:nvSpPr>
          <p:spPr bwMode="auto">
            <a:xfrm>
              <a:off x="1288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617" name="Rectangle 72"/>
            <p:cNvSpPr>
              <a:spLocks noChangeArrowheads="1"/>
            </p:cNvSpPr>
            <p:nvPr/>
          </p:nvSpPr>
          <p:spPr bwMode="auto">
            <a:xfrm>
              <a:off x="1532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8618" name="Line 73"/>
            <p:cNvSpPr>
              <a:spLocks noChangeShapeType="1"/>
            </p:cNvSpPr>
            <p:nvPr/>
          </p:nvSpPr>
          <p:spPr bwMode="auto">
            <a:xfrm>
              <a:off x="173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19" name="Rectangle 74"/>
            <p:cNvSpPr>
              <a:spLocks noChangeArrowheads="1"/>
            </p:cNvSpPr>
            <p:nvPr/>
          </p:nvSpPr>
          <p:spPr bwMode="auto">
            <a:xfrm>
              <a:off x="173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620" name="Line 75"/>
            <p:cNvSpPr>
              <a:spLocks noChangeShapeType="1"/>
            </p:cNvSpPr>
            <p:nvPr/>
          </p:nvSpPr>
          <p:spPr bwMode="auto">
            <a:xfrm>
              <a:off x="194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21" name="Rectangle 76"/>
            <p:cNvSpPr>
              <a:spLocks noChangeArrowheads="1"/>
            </p:cNvSpPr>
            <p:nvPr/>
          </p:nvSpPr>
          <p:spPr bwMode="auto">
            <a:xfrm>
              <a:off x="194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8622" name="Line 77"/>
            <p:cNvSpPr>
              <a:spLocks noChangeShapeType="1"/>
            </p:cNvSpPr>
            <p:nvPr/>
          </p:nvSpPr>
          <p:spPr bwMode="auto">
            <a:xfrm>
              <a:off x="215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23" name="Rectangle 78"/>
            <p:cNvSpPr>
              <a:spLocks noChangeArrowheads="1"/>
            </p:cNvSpPr>
            <p:nvPr/>
          </p:nvSpPr>
          <p:spPr bwMode="auto">
            <a:xfrm>
              <a:off x="215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8624" name="Line 79"/>
            <p:cNvSpPr>
              <a:spLocks noChangeShapeType="1"/>
            </p:cNvSpPr>
            <p:nvPr/>
          </p:nvSpPr>
          <p:spPr bwMode="auto">
            <a:xfrm>
              <a:off x="236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25" name="Rectangle 80"/>
            <p:cNvSpPr>
              <a:spLocks noChangeArrowheads="1"/>
            </p:cNvSpPr>
            <p:nvPr/>
          </p:nvSpPr>
          <p:spPr bwMode="auto">
            <a:xfrm>
              <a:off x="236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8626" name="Line 81"/>
            <p:cNvSpPr>
              <a:spLocks noChangeShapeType="1"/>
            </p:cNvSpPr>
            <p:nvPr/>
          </p:nvSpPr>
          <p:spPr bwMode="auto">
            <a:xfrm>
              <a:off x="257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27" name="Rectangle 82"/>
            <p:cNvSpPr>
              <a:spLocks noChangeArrowheads="1"/>
            </p:cNvSpPr>
            <p:nvPr/>
          </p:nvSpPr>
          <p:spPr bwMode="auto">
            <a:xfrm>
              <a:off x="257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628" name="Rectangle 83"/>
            <p:cNvSpPr>
              <a:spLocks noChangeArrowheads="1"/>
            </p:cNvSpPr>
            <p:nvPr/>
          </p:nvSpPr>
          <p:spPr bwMode="auto">
            <a:xfrm>
              <a:off x="1458" y="384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629" name="Line 84"/>
            <p:cNvSpPr>
              <a:spLocks noChangeShapeType="1"/>
            </p:cNvSpPr>
            <p:nvPr/>
          </p:nvSpPr>
          <p:spPr bwMode="auto">
            <a:xfrm>
              <a:off x="1510" y="3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30" name="Rectangle 85"/>
            <p:cNvSpPr>
              <a:spLocks noChangeArrowheads="1"/>
            </p:cNvSpPr>
            <p:nvPr/>
          </p:nvSpPr>
          <p:spPr bwMode="auto">
            <a:xfrm>
              <a:off x="1458" y="360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8631" name="Line 86"/>
            <p:cNvSpPr>
              <a:spLocks noChangeShapeType="1"/>
            </p:cNvSpPr>
            <p:nvPr/>
          </p:nvSpPr>
          <p:spPr bwMode="auto">
            <a:xfrm>
              <a:off x="1510" y="366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32" name="Rectangle 87"/>
            <p:cNvSpPr>
              <a:spLocks noChangeArrowheads="1"/>
            </p:cNvSpPr>
            <p:nvPr/>
          </p:nvSpPr>
          <p:spPr bwMode="auto">
            <a:xfrm>
              <a:off x="1458" y="336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633" name="Line 88"/>
            <p:cNvSpPr>
              <a:spLocks noChangeShapeType="1"/>
            </p:cNvSpPr>
            <p:nvPr/>
          </p:nvSpPr>
          <p:spPr bwMode="auto">
            <a:xfrm>
              <a:off x="1510" y="342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34" name="Rectangle 89"/>
            <p:cNvSpPr>
              <a:spLocks noChangeArrowheads="1"/>
            </p:cNvSpPr>
            <p:nvPr/>
          </p:nvSpPr>
          <p:spPr bwMode="auto">
            <a:xfrm>
              <a:off x="1458" y="312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8635" name="Line 90"/>
            <p:cNvSpPr>
              <a:spLocks noChangeShapeType="1"/>
            </p:cNvSpPr>
            <p:nvPr/>
          </p:nvSpPr>
          <p:spPr bwMode="auto">
            <a:xfrm>
              <a:off x="1510" y="318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36" name="Rectangle 91"/>
            <p:cNvSpPr>
              <a:spLocks noChangeArrowheads="1"/>
            </p:cNvSpPr>
            <p:nvPr/>
          </p:nvSpPr>
          <p:spPr bwMode="auto">
            <a:xfrm>
              <a:off x="1458" y="288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637" name="Line 92"/>
            <p:cNvSpPr>
              <a:spLocks noChangeShapeType="1"/>
            </p:cNvSpPr>
            <p:nvPr/>
          </p:nvSpPr>
          <p:spPr bwMode="auto">
            <a:xfrm>
              <a:off x="1510" y="294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38" name="Rectangle 93"/>
            <p:cNvSpPr>
              <a:spLocks noChangeArrowheads="1"/>
            </p:cNvSpPr>
            <p:nvPr/>
          </p:nvSpPr>
          <p:spPr bwMode="auto">
            <a:xfrm>
              <a:off x="1483" y="239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639" name="Line 94"/>
            <p:cNvSpPr>
              <a:spLocks noChangeShapeType="1"/>
            </p:cNvSpPr>
            <p:nvPr/>
          </p:nvSpPr>
          <p:spPr bwMode="auto">
            <a:xfrm>
              <a:off x="1510" y="245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40" name="Rectangle 95"/>
            <p:cNvSpPr>
              <a:spLocks noChangeArrowheads="1"/>
            </p:cNvSpPr>
            <p:nvPr/>
          </p:nvSpPr>
          <p:spPr bwMode="auto">
            <a:xfrm>
              <a:off x="1483" y="215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8641" name="Line 96"/>
            <p:cNvSpPr>
              <a:spLocks noChangeShapeType="1"/>
            </p:cNvSpPr>
            <p:nvPr/>
          </p:nvSpPr>
          <p:spPr bwMode="auto">
            <a:xfrm>
              <a:off x="1510" y="221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42" name="Rectangle 97"/>
            <p:cNvSpPr>
              <a:spLocks noChangeArrowheads="1"/>
            </p:cNvSpPr>
            <p:nvPr/>
          </p:nvSpPr>
          <p:spPr bwMode="auto">
            <a:xfrm>
              <a:off x="1483" y="191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8643" name="Line 98"/>
            <p:cNvSpPr>
              <a:spLocks noChangeShapeType="1"/>
            </p:cNvSpPr>
            <p:nvPr/>
          </p:nvSpPr>
          <p:spPr bwMode="auto">
            <a:xfrm>
              <a:off x="1510" y="197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44" name="Rectangle 99"/>
            <p:cNvSpPr>
              <a:spLocks noChangeArrowheads="1"/>
            </p:cNvSpPr>
            <p:nvPr/>
          </p:nvSpPr>
          <p:spPr bwMode="auto">
            <a:xfrm>
              <a:off x="1483" y="167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8645" name="Line 100"/>
            <p:cNvSpPr>
              <a:spLocks noChangeShapeType="1"/>
            </p:cNvSpPr>
            <p:nvPr/>
          </p:nvSpPr>
          <p:spPr bwMode="auto">
            <a:xfrm>
              <a:off x="1510" y="173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46" name="Rectangle 101"/>
            <p:cNvSpPr>
              <a:spLocks noChangeArrowheads="1"/>
            </p:cNvSpPr>
            <p:nvPr/>
          </p:nvSpPr>
          <p:spPr bwMode="auto">
            <a:xfrm>
              <a:off x="1483" y="143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647" name="Line 102"/>
            <p:cNvSpPr>
              <a:spLocks noChangeShapeType="1"/>
            </p:cNvSpPr>
            <p:nvPr/>
          </p:nvSpPr>
          <p:spPr bwMode="auto">
            <a:xfrm>
              <a:off x="1510" y="149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48" name="Rectangle 104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5" name="Group 7"/>
          <p:cNvGrpSpPr>
            <a:grpSpLocks noChangeAspect="1"/>
          </p:cNvGrpSpPr>
          <p:nvPr/>
        </p:nvGrpSpPr>
        <p:grpSpPr bwMode="auto">
          <a:xfrm>
            <a:off x="5969000" y="3759200"/>
            <a:ext cx="2643188" cy="2851150"/>
            <a:chOff x="256" y="1240"/>
            <a:chExt cx="2533" cy="2916"/>
          </a:xfrm>
        </p:grpSpPr>
        <p:sp>
          <p:nvSpPr>
            <p:cNvPr id="18455" name="AutoShape 6"/>
            <p:cNvSpPr>
              <a:spLocks noChangeAspect="1" noChangeArrowheads="1" noTextEdit="1"/>
            </p:cNvSpPr>
            <p:nvPr/>
          </p:nvSpPr>
          <p:spPr bwMode="auto">
            <a:xfrm>
              <a:off x="256" y="1246"/>
              <a:ext cx="2533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6" name="Rectangle 8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457" name="Line 9"/>
            <p:cNvSpPr>
              <a:spLocks noChangeShapeType="1"/>
            </p:cNvSpPr>
            <p:nvPr/>
          </p:nvSpPr>
          <p:spPr bwMode="auto">
            <a:xfrm flipV="1">
              <a:off x="46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8" name="Line 10"/>
            <p:cNvSpPr>
              <a:spLocks noChangeShapeType="1"/>
            </p:cNvSpPr>
            <p:nvPr/>
          </p:nvSpPr>
          <p:spPr bwMode="auto">
            <a:xfrm flipV="1">
              <a:off x="4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9" name="Line 11"/>
            <p:cNvSpPr>
              <a:spLocks noChangeShapeType="1"/>
            </p:cNvSpPr>
            <p:nvPr/>
          </p:nvSpPr>
          <p:spPr bwMode="auto">
            <a:xfrm flipV="1">
              <a:off x="67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0" name="Line 12"/>
            <p:cNvSpPr>
              <a:spLocks noChangeShapeType="1"/>
            </p:cNvSpPr>
            <p:nvPr/>
          </p:nvSpPr>
          <p:spPr bwMode="auto">
            <a:xfrm flipV="1">
              <a:off x="68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1" name="Line 13"/>
            <p:cNvSpPr>
              <a:spLocks noChangeShapeType="1"/>
            </p:cNvSpPr>
            <p:nvPr/>
          </p:nvSpPr>
          <p:spPr bwMode="auto">
            <a:xfrm flipV="1">
              <a:off x="88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2" name="Line 14"/>
            <p:cNvSpPr>
              <a:spLocks noChangeShapeType="1"/>
            </p:cNvSpPr>
            <p:nvPr/>
          </p:nvSpPr>
          <p:spPr bwMode="auto">
            <a:xfrm flipV="1">
              <a:off x="89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3" name="Line 15"/>
            <p:cNvSpPr>
              <a:spLocks noChangeShapeType="1"/>
            </p:cNvSpPr>
            <p:nvPr/>
          </p:nvSpPr>
          <p:spPr bwMode="auto">
            <a:xfrm flipV="1">
              <a:off x="110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4" name="Line 16"/>
            <p:cNvSpPr>
              <a:spLocks noChangeShapeType="1"/>
            </p:cNvSpPr>
            <p:nvPr/>
          </p:nvSpPr>
          <p:spPr bwMode="auto">
            <a:xfrm flipV="1">
              <a:off x="110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5" name="Line 17"/>
            <p:cNvSpPr>
              <a:spLocks noChangeShapeType="1"/>
            </p:cNvSpPr>
            <p:nvPr/>
          </p:nvSpPr>
          <p:spPr bwMode="auto">
            <a:xfrm flipV="1">
              <a:off x="131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6" name="Line 18"/>
            <p:cNvSpPr>
              <a:spLocks noChangeShapeType="1"/>
            </p:cNvSpPr>
            <p:nvPr/>
          </p:nvSpPr>
          <p:spPr bwMode="auto">
            <a:xfrm flipV="1">
              <a:off x="131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7" name="Line 19"/>
            <p:cNvSpPr>
              <a:spLocks noChangeShapeType="1"/>
            </p:cNvSpPr>
            <p:nvPr/>
          </p:nvSpPr>
          <p:spPr bwMode="auto">
            <a:xfrm flipV="1">
              <a:off x="173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8" name="Line 20"/>
            <p:cNvSpPr>
              <a:spLocks noChangeShapeType="1"/>
            </p:cNvSpPr>
            <p:nvPr/>
          </p:nvSpPr>
          <p:spPr bwMode="auto">
            <a:xfrm flipV="1">
              <a:off x="173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9" name="Line 21"/>
            <p:cNvSpPr>
              <a:spLocks noChangeShapeType="1"/>
            </p:cNvSpPr>
            <p:nvPr/>
          </p:nvSpPr>
          <p:spPr bwMode="auto">
            <a:xfrm flipV="1">
              <a:off x="194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0" name="Line 22"/>
            <p:cNvSpPr>
              <a:spLocks noChangeShapeType="1"/>
            </p:cNvSpPr>
            <p:nvPr/>
          </p:nvSpPr>
          <p:spPr bwMode="auto">
            <a:xfrm flipV="1">
              <a:off x="194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1" name="Line 23"/>
            <p:cNvSpPr>
              <a:spLocks noChangeShapeType="1"/>
            </p:cNvSpPr>
            <p:nvPr/>
          </p:nvSpPr>
          <p:spPr bwMode="auto">
            <a:xfrm flipV="1">
              <a:off x="215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2" name="Line 24"/>
            <p:cNvSpPr>
              <a:spLocks noChangeShapeType="1"/>
            </p:cNvSpPr>
            <p:nvPr/>
          </p:nvSpPr>
          <p:spPr bwMode="auto">
            <a:xfrm flipV="1">
              <a:off x="215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3" name="Line 25"/>
            <p:cNvSpPr>
              <a:spLocks noChangeShapeType="1"/>
            </p:cNvSpPr>
            <p:nvPr/>
          </p:nvSpPr>
          <p:spPr bwMode="auto">
            <a:xfrm flipV="1">
              <a:off x="236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4" name="Line 26"/>
            <p:cNvSpPr>
              <a:spLocks noChangeShapeType="1"/>
            </p:cNvSpPr>
            <p:nvPr/>
          </p:nvSpPr>
          <p:spPr bwMode="auto">
            <a:xfrm flipV="1">
              <a:off x="236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5" name="Line 27"/>
            <p:cNvSpPr>
              <a:spLocks noChangeShapeType="1"/>
            </p:cNvSpPr>
            <p:nvPr/>
          </p:nvSpPr>
          <p:spPr bwMode="auto">
            <a:xfrm flipV="1">
              <a:off x="25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6" name="Line 28"/>
            <p:cNvSpPr>
              <a:spLocks noChangeShapeType="1"/>
            </p:cNvSpPr>
            <p:nvPr/>
          </p:nvSpPr>
          <p:spPr bwMode="auto">
            <a:xfrm flipV="1">
              <a:off x="257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7" name="Line 29"/>
            <p:cNvSpPr>
              <a:spLocks noChangeShapeType="1"/>
            </p:cNvSpPr>
            <p:nvPr/>
          </p:nvSpPr>
          <p:spPr bwMode="auto">
            <a:xfrm>
              <a:off x="261" y="38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8" name="Line 30"/>
            <p:cNvSpPr>
              <a:spLocks noChangeShapeType="1"/>
            </p:cNvSpPr>
            <p:nvPr/>
          </p:nvSpPr>
          <p:spPr bwMode="auto">
            <a:xfrm>
              <a:off x="261" y="39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9" name="Line 31"/>
            <p:cNvSpPr>
              <a:spLocks noChangeShapeType="1"/>
            </p:cNvSpPr>
            <p:nvPr/>
          </p:nvSpPr>
          <p:spPr bwMode="auto">
            <a:xfrm>
              <a:off x="261" y="36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0" name="Line 32"/>
            <p:cNvSpPr>
              <a:spLocks noChangeShapeType="1"/>
            </p:cNvSpPr>
            <p:nvPr/>
          </p:nvSpPr>
          <p:spPr bwMode="auto">
            <a:xfrm>
              <a:off x="261" y="366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1" name="Line 33"/>
            <p:cNvSpPr>
              <a:spLocks noChangeShapeType="1"/>
            </p:cNvSpPr>
            <p:nvPr/>
          </p:nvSpPr>
          <p:spPr bwMode="auto">
            <a:xfrm>
              <a:off x="261" y="34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2" name="Line 34"/>
            <p:cNvSpPr>
              <a:spLocks noChangeShapeType="1"/>
            </p:cNvSpPr>
            <p:nvPr/>
          </p:nvSpPr>
          <p:spPr bwMode="auto">
            <a:xfrm>
              <a:off x="261" y="342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3" name="Line 35"/>
            <p:cNvSpPr>
              <a:spLocks noChangeShapeType="1"/>
            </p:cNvSpPr>
            <p:nvPr/>
          </p:nvSpPr>
          <p:spPr bwMode="auto">
            <a:xfrm>
              <a:off x="261" y="31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4" name="Line 36"/>
            <p:cNvSpPr>
              <a:spLocks noChangeShapeType="1"/>
            </p:cNvSpPr>
            <p:nvPr/>
          </p:nvSpPr>
          <p:spPr bwMode="auto">
            <a:xfrm>
              <a:off x="261" y="318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5" name="Line 37"/>
            <p:cNvSpPr>
              <a:spLocks noChangeShapeType="1"/>
            </p:cNvSpPr>
            <p:nvPr/>
          </p:nvSpPr>
          <p:spPr bwMode="auto">
            <a:xfrm>
              <a:off x="261" y="29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6" name="Line 38"/>
            <p:cNvSpPr>
              <a:spLocks noChangeShapeType="1"/>
            </p:cNvSpPr>
            <p:nvPr/>
          </p:nvSpPr>
          <p:spPr bwMode="auto">
            <a:xfrm>
              <a:off x="261" y="294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7" name="Line 39"/>
            <p:cNvSpPr>
              <a:spLocks noChangeShapeType="1"/>
            </p:cNvSpPr>
            <p:nvPr/>
          </p:nvSpPr>
          <p:spPr bwMode="auto">
            <a:xfrm>
              <a:off x="261" y="245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8" name="Line 40"/>
            <p:cNvSpPr>
              <a:spLocks noChangeShapeType="1"/>
            </p:cNvSpPr>
            <p:nvPr/>
          </p:nvSpPr>
          <p:spPr bwMode="auto">
            <a:xfrm>
              <a:off x="261" y="24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9" name="Line 41"/>
            <p:cNvSpPr>
              <a:spLocks noChangeShapeType="1"/>
            </p:cNvSpPr>
            <p:nvPr/>
          </p:nvSpPr>
          <p:spPr bwMode="auto">
            <a:xfrm>
              <a:off x="261" y="221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0" name="Line 42"/>
            <p:cNvSpPr>
              <a:spLocks noChangeShapeType="1"/>
            </p:cNvSpPr>
            <p:nvPr/>
          </p:nvSpPr>
          <p:spPr bwMode="auto">
            <a:xfrm>
              <a:off x="261" y="22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1" name="Line 43"/>
            <p:cNvSpPr>
              <a:spLocks noChangeShapeType="1"/>
            </p:cNvSpPr>
            <p:nvPr/>
          </p:nvSpPr>
          <p:spPr bwMode="auto">
            <a:xfrm>
              <a:off x="261" y="197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2" name="Line 44"/>
            <p:cNvSpPr>
              <a:spLocks noChangeShapeType="1"/>
            </p:cNvSpPr>
            <p:nvPr/>
          </p:nvSpPr>
          <p:spPr bwMode="auto">
            <a:xfrm>
              <a:off x="261" y="19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3" name="Line 45"/>
            <p:cNvSpPr>
              <a:spLocks noChangeShapeType="1"/>
            </p:cNvSpPr>
            <p:nvPr/>
          </p:nvSpPr>
          <p:spPr bwMode="auto">
            <a:xfrm>
              <a:off x="261" y="173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4" name="Line 46"/>
            <p:cNvSpPr>
              <a:spLocks noChangeShapeType="1"/>
            </p:cNvSpPr>
            <p:nvPr/>
          </p:nvSpPr>
          <p:spPr bwMode="auto">
            <a:xfrm>
              <a:off x="261" y="17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5" name="Line 47"/>
            <p:cNvSpPr>
              <a:spLocks noChangeShapeType="1"/>
            </p:cNvSpPr>
            <p:nvPr/>
          </p:nvSpPr>
          <p:spPr bwMode="auto">
            <a:xfrm>
              <a:off x="261" y="14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6" name="Line 48"/>
            <p:cNvSpPr>
              <a:spLocks noChangeShapeType="1"/>
            </p:cNvSpPr>
            <p:nvPr/>
          </p:nvSpPr>
          <p:spPr bwMode="auto">
            <a:xfrm>
              <a:off x="261" y="14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7" name="Line 49"/>
            <p:cNvSpPr>
              <a:spLocks noChangeShapeType="1"/>
            </p:cNvSpPr>
            <p:nvPr/>
          </p:nvSpPr>
          <p:spPr bwMode="auto">
            <a:xfrm>
              <a:off x="261" y="2686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8" name="Line 50"/>
            <p:cNvSpPr>
              <a:spLocks noChangeShapeType="1"/>
            </p:cNvSpPr>
            <p:nvPr/>
          </p:nvSpPr>
          <p:spPr bwMode="auto">
            <a:xfrm>
              <a:off x="261" y="26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9" name="Line 51"/>
            <p:cNvSpPr>
              <a:spLocks noChangeShapeType="1"/>
            </p:cNvSpPr>
            <p:nvPr/>
          </p:nvSpPr>
          <p:spPr bwMode="auto">
            <a:xfrm>
              <a:off x="261" y="26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0" name="Line 52"/>
            <p:cNvSpPr>
              <a:spLocks noChangeShapeType="1"/>
            </p:cNvSpPr>
            <p:nvPr/>
          </p:nvSpPr>
          <p:spPr bwMode="auto">
            <a:xfrm>
              <a:off x="261" y="27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1" name="Rectangle 53"/>
            <p:cNvSpPr>
              <a:spLocks noChangeArrowheads="1"/>
            </p:cNvSpPr>
            <p:nvPr/>
          </p:nvSpPr>
          <p:spPr bwMode="auto">
            <a:xfrm>
              <a:off x="2735" y="2506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8502" name="Freeform 54"/>
            <p:cNvSpPr>
              <a:spLocks/>
            </p:cNvSpPr>
            <p:nvPr/>
          </p:nvSpPr>
          <p:spPr bwMode="auto">
            <a:xfrm>
              <a:off x="2759" y="2644"/>
              <a:ext cx="23" cy="108"/>
            </a:xfrm>
            <a:custGeom>
              <a:avLst/>
              <a:gdLst>
                <a:gd name="T0" fmla="*/ 0 w 23"/>
                <a:gd name="T1" fmla="*/ 0 h 108"/>
                <a:gd name="T2" fmla="*/ 23 w 23"/>
                <a:gd name="T3" fmla="*/ 54 h 108"/>
                <a:gd name="T4" fmla="*/ 0 w 23"/>
                <a:gd name="T5" fmla="*/ 108 h 108"/>
                <a:gd name="T6" fmla="*/ 0 w 2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108"/>
                <a:gd name="T14" fmla="*/ 23 w 2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108">
                  <a:moveTo>
                    <a:pt x="0" y="0"/>
                  </a:moveTo>
                  <a:lnTo>
                    <a:pt x="2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503" name="Line 55"/>
            <p:cNvSpPr>
              <a:spLocks noChangeShapeType="1"/>
            </p:cNvSpPr>
            <p:nvPr/>
          </p:nvSpPr>
          <p:spPr bwMode="auto">
            <a:xfrm flipV="1">
              <a:off x="1518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4" name="Line 56"/>
            <p:cNvSpPr>
              <a:spLocks noChangeShapeType="1"/>
            </p:cNvSpPr>
            <p:nvPr/>
          </p:nvSpPr>
          <p:spPr bwMode="auto">
            <a:xfrm flipV="1">
              <a:off x="152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5" name="Line 57"/>
            <p:cNvSpPr>
              <a:spLocks noChangeShapeType="1"/>
            </p:cNvSpPr>
            <p:nvPr/>
          </p:nvSpPr>
          <p:spPr bwMode="auto">
            <a:xfrm flipV="1">
              <a:off x="152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6" name="Line 58"/>
            <p:cNvSpPr>
              <a:spLocks noChangeShapeType="1"/>
            </p:cNvSpPr>
            <p:nvPr/>
          </p:nvSpPr>
          <p:spPr bwMode="auto">
            <a:xfrm flipV="1">
              <a:off x="1525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7" name="Rectangle 59"/>
            <p:cNvSpPr>
              <a:spLocks noChangeArrowheads="1"/>
            </p:cNvSpPr>
            <p:nvPr/>
          </p:nvSpPr>
          <p:spPr bwMode="auto">
            <a:xfrm>
              <a:off x="1552" y="1240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8508" name="Freeform 60"/>
            <p:cNvSpPr>
              <a:spLocks/>
            </p:cNvSpPr>
            <p:nvPr/>
          </p:nvSpPr>
          <p:spPr bwMode="auto">
            <a:xfrm>
              <a:off x="1500" y="1258"/>
              <a:ext cx="45" cy="54"/>
            </a:xfrm>
            <a:custGeom>
              <a:avLst/>
              <a:gdLst>
                <a:gd name="T0" fmla="*/ 0 w 45"/>
                <a:gd name="T1" fmla="*/ 54 h 54"/>
                <a:gd name="T2" fmla="*/ 23 w 45"/>
                <a:gd name="T3" fmla="*/ 0 h 54"/>
                <a:gd name="T4" fmla="*/ 45 w 45"/>
                <a:gd name="T5" fmla="*/ 54 h 54"/>
                <a:gd name="T6" fmla="*/ 0 w 4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54"/>
                <a:gd name="T14" fmla="*/ 45 w 4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54">
                  <a:moveTo>
                    <a:pt x="0" y="54"/>
                  </a:moveTo>
                  <a:lnTo>
                    <a:pt x="23" y="0"/>
                  </a:lnTo>
                  <a:lnTo>
                    <a:pt x="45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509" name="Rectangle 61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510" name="Line 62"/>
            <p:cNvSpPr>
              <a:spLocks noChangeShapeType="1"/>
            </p:cNvSpPr>
            <p:nvPr/>
          </p:nvSpPr>
          <p:spPr bwMode="auto">
            <a:xfrm>
              <a:off x="47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1" name="Rectangle 63"/>
            <p:cNvSpPr>
              <a:spLocks noChangeArrowheads="1"/>
            </p:cNvSpPr>
            <p:nvPr/>
          </p:nvSpPr>
          <p:spPr bwMode="auto">
            <a:xfrm>
              <a:off x="446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512" name="Line 64"/>
            <p:cNvSpPr>
              <a:spLocks noChangeShapeType="1"/>
            </p:cNvSpPr>
            <p:nvPr/>
          </p:nvSpPr>
          <p:spPr bwMode="auto">
            <a:xfrm>
              <a:off x="68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3" name="Rectangle 65"/>
            <p:cNvSpPr>
              <a:spLocks noChangeArrowheads="1"/>
            </p:cNvSpPr>
            <p:nvPr/>
          </p:nvSpPr>
          <p:spPr bwMode="auto">
            <a:xfrm>
              <a:off x="65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8514" name="Line 66"/>
            <p:cNvSpPr>
              <a:spLocks noChangeShapeType="1"/>
            </p:cNvSpPr>
            <p:nvPr/>
          </p:nvSpPr>
          <p:spPr bwMode="auto">
            <a:xfrm>
              <a:off x="89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5" name="Rectangle 67"/>
            <p:cNvSpPr>
              <a:spLocks noChangeArrowheads="1"/>
            </p:cNvSpPr>
            <p:nvPr/>
          </p:nvSpPr>
          <p:spPr bwMode="auto">
            <a:xfrm>
              <a:off x="86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516" name="Line 68"/>
            <p:cNvSpPr>
              <a:spLocks noChangeShapeType="1"/>
            </p:cNvSpPr>
            <p:nvPr/>
          </p:nvSpPr>
          <p:spPr bwMode="auto">
            <a:xfrm>
              <a:off x="110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7" name="Rectangle 69"/>
            <p:cNvSpPr>
              <a:spLocks noChangeArrowheads="1"/>
            </p:cNvSpPr>
            <p:nvPr/>
          </p:nvSpPr>
          <p:spPr bwMode="auto">
            <a:xfrm>
              <a:off x="107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8518" name="Line 70"/>
            <p:cNvSpPr>
              <a:spLocks noChangeShapeType="1"/>
            </p:cNvSpPr>
            <p:nvPr/>
          </p:nvSpPr>
          <p:spPr bwMode="auto">
            <a:xfrm>
              <a:off x="131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9" name="Rectangle 71"/>
            <p:cNvSpPr>
              <a:spLocks noChangeArrowheads="1"/>
            </p:cNvSpPr>
            <p:nvPr/>
          </p:nvSpPr>
          <p:spPr bwMode="auto">
            <a:xfrm>
              <a:off x="1288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520" name="Rectangle 72"/>
            <p:cNvSpPr>
              <a:spLocks noChangeArrowheads="1"/>
            </p:cNvSpPr>
            <p:nvPr/>
          </p:nvSpPr>
          <p:spPr bwMode="auto">
            <a:xfrm>
              <a:off x="1532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8521" name="Line 73"/>
            <p:cNvSpPr>
              <a:spLocks noChangeShapeType="1"/>
            </p:cNvSpPr>
            <p:nvPr/>
          </p:nvSpPr>
          <p:spPr bwMode="auto">
            <a:xfrm>
              <a:off x="173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2" name="Rectangle 74"/>
            <p:cNvSpPr>
              <a:spLocks noChangeArrowheads="1"/>
            </p:cNvSpPr>
            <p:nvPr/>
          </p:nvSpPr>
          <p:spPr bwMode="auto">
            <a:xfrm>
              <a:off x="173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523" name="Line 75"/>
            <p:cNvSpPr>
              <a:spLocks noChangeShapeType="1"/>
            </p:cNvSpPr>
            <p:nvPr/>
          </p:nvSpPr>
          <p:spPr bwMode="auto">
            <a:xfrm>
              <a:off x="194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4" name="Rectangle 76"/>
            <p:cNvSpPr>
              <a:spLocks noChangeArrowheads="1"/>
            </p:cNvSpPr>
            <p:nvPr/>
          </p:nvSpPr>
          <p:spPr bwMode="auto">
            <a:xfrm>
              <a:off x="194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8525" name="Line 77"/>
            <p:cNvSpPr>
              <a:spLocks noChangeShapeType="1"/>
            </p:cNvSpPr>
            <p:nvPr/>
          </p:nvSpPr>
          <p:spPr bwMode="auto">
            <a:xfrm>
              <a:off x="215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6" name="Rectangle 78"/>
            <p:cNvSpPr>
              <a:spLocks noChangeArrowheads="1"/>
            </p:cNvSpPr>
            <p:nvPr/>
          </p:nvSpPr>
          <p:spPr bwMode="auto">
            <a:xfrm>
              <a:off x="215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8527" name="Line 79"/>
            <p:cNvSpPr>
              <a:spLocks noChangeShapeType="1"/>
            </p:cNvSpPr>
            <p:nvPr/>
          </p:nvSpPr>
          <p:spPr bwMode="auto">
            <a:xfrm>
              <a:off x="236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8" name="Rectangle 80"/>
            <p:cNvSpPr>
              <a:spLocks noChangeArrowheads="1"/>
            </p:cNvSpPr>
            <p:nvPr/>
          </p:nvSpPr>
          <p:spPr bwMode="auto">
            <a:xfrm>
              <a:off x="236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8529" name="Line 81"/>
            <p:cNvSpPr>
              <a:spLocks noChangeShapeType="1"/>
            </p:cNvSpPr>
            <p:nvPr/>
          </p:nvSpPr>
          <p:spPr bwMode="auto">
            <a:xfrm>
              <a:off x="257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0" name="Rectangle 82"/>
            <p:cNvSpPr>
              <a:spLocks noChangeArrowheads="1"/>
            </p:cNvSpPr>
            <p:nvPr/>
          </p:nvSpPr>
          <p:spPr bwMode="auto">
            <a:xfrm>
              <a:off x="257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531" name="Rectangle 83"/>
            <p:cNvSpPr>
              <a:spLocks noChangeArrowheads="1"/>
            </p:cNvSpPr>
            <p:nvPr/>
          </p:nvSpPr>
          <p:spPr bwMode="auto">
            <a:xfrm>
              <a:off x="1458" y="384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532" name="Line 84"/>
            <p:cNvSpPr>
              <a:spLocks noChangeShapeType="1"/>
            </p:cNvSpPr>
            <p:nvPr/>
          </p:nvSpPr>
          <p:spPr bwMode="auto">
            <a:xfrm>
              <a:off x="1510" y="3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3" name="Rectangle 85"/>
            <p:cNvSpPr>
              <a:spLocks noChangeArrowheads="1"/>
            </p:cNvSpPr>
            <p:nvPr/>
          </p:nvSpPr>
          <p:spPr bwMode="auto">
            <a:xfrm>
              <a:off x="1458" y="360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8534" name="Line 86"/>
            <p:cNvSpPr>
              <a:spLocks noChangeShapeType="1"/>
            </p:cNvSpPr>
            <p:nvPr/>
          </p:nvSpPr>
          <p:spPr bwMode="auto">
            <a:xfrm>
              <a:off x="1510" y="366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5" name="Rectangle 87"/>
            <p:cNvSpPr>
              <a:spLocks noChangeArrowheads="1"/>
            </p:cNvSpPr>
            <p:nvPr/>
          </p:nvSpPr>
          <p:spPr bwMode="auto">
            <a:xfrm>
              <a:off x="1458" y="336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536" name="Line 88"/>
            <p:cNvSpPr>
              <a:spLocks noChangeShapeType="1"/>
            </p:cNvSpPr>
            <p:nvPr/>
          </p:nvSpPr>
          <p:spPr bwMode="auto">
            <a:xfrm>
              <a:off x="1510" y="342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7" name="Rectangle 89"/>
            <p:cNvSpPr>
              <a:spLocks noChangeArrowheads="1"/>
            </p:cNvSpPr>
            <p:nvPr/>
          </p:nvSpPr>
          <p:spPr bwMode="auto">
            <a:xfrm>
              <a:off x="1458" y="312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8538" name="Line 90"/>
            <p:cNvSpPr>
              <a:spLocks noChangeShapeType="1"/>
            </p:cNvSpPr>
            <p:nvPr/>
          </p:nvSpPr>
          <p:spPr bwMode="auto">
            <a:xfrm>
              <a:off x="1510" y="318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9" name="Rectangle 91"/>
            <p:cNvSpPr>
              <a:spLocks noChangeArrowheads="1"/>
            </p:cNvSpPr>
            <p:nvPr/>
          </p:nvSpPr>
          <p:spPr bwMode="auto">
            <a:xfrm>
              <a:off x="1458" y="288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540" name="Line 92"/>
            <p:cNvSpPr>
              <a:spLocks noChangeShapeType="1"/>
            </p:cNvSpPr>
            <p:nvPr/>
          </p:nvSpPr>
          <p:spPr bwMode="auto">
            <a:xfrm>
              <a:off x="1510" y="294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41" name="Rectangle 93"/>
            <p:cNvSpPr>
              <a:spLocks noChangeArrowheads="1"/>
            </p:cNvSpPr>
            <p:nvPr/>
          </p:nvSpPr>
          <p:spPr bwMode="auto">
            <a:xfrm>
              <a:off x="1483" y="239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542" name="Line 94"/>
            <p:cNvSpPr>
              <a:spLocks noChangeShapeType="1"/>
            </p:cNvSpPr>
            <p:nvPr/>
          </p:nvSpPr>
          <p:spPr bwMode="auto">
            <a:xfrm>
              <a:off x="1510" y="245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43" name="Rectangle 95"/>
            <p:cNvSpPr>
              <a:spLocks noChangeArrowheads="1"/>
            </p:cNvSpPr>
            <p:nvPr/>
          </p:nvSpPr>
          <p:spPr bwMode="auto">
            <a:xfrm>
              <a:off x="1483" y="215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8544" name="Line 96"/>
            <p:cNvSpPr>
              <a:spLocks noChangeShapeType="1"/>
            </p:cNvSpPr>
            <p:nvPr/>
          </p:nvSpPr>
          <p:spPr bwMode="auto">
            <a:xfrm>
              <a:off x="1510" y="221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45" name="Rectangle 97"/>
            <p:cNvSpPr>
              <a:spLocks noChangeArrowheads="1"/>
            </p:cNvSpPr>
            <p:nvPr/>
          </p:nvSpPr>
          <p:spPr bwMode="auto">
            <a:xfrm>
              <a:off x="1483" y="191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8546" name="Line 98"/>
            <p:cNvSpPr>
              <a:spLocks noChangeShapeType="1"/>
            </p:cNvSpPr>
            <p:nvPr/>
          </p:nvSpPr>
          <p:spPr bwMode="auto">
            <a:xfrm>
              <a:off x="1510" y="197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47" name="Rectangle 99"/>
            <p:cNvSpPr>
              <a:spLocks noChangeArrowheads="1"/>
            </p:cNvSpPr>
            <p:nvPr/>
          </p:nvSpPr>
          <p:spPr bwMode="auto">
            <a:xfrm>
              <a:off x="1483" y="167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8548" name="Line 100"/>
            <p:cNvSpPr>
              <a:spLocks noChangeShapeType="1"/>
            </p:cNvSpPr>
            <p:nvPr/>
          </p:nvSpPr>
          <p:spPr bwMode="auto">
            <a:xfrm>
              <a:off x="1510" y="173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49" name="Rectangle 101"/>
            <p:cNvSpPr>
              <a:spLocks noChangeArrowheads="1"/>
            </p:cNvSpPr>
            <p:nvPr/>
          </p:nvSpPr>
          <p:spPr bwMode="auto">
            <a:xfrm>
              <a:off x="1483" y="143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550" name="Line 102"/>
            <p:cNvSpPr>
              <a:spLocks noChangeShapeType="1"/>
            </p:cNvSpPr>
            <p:nvPr/>
          </p:nvSpPr>
          <p:spPr bwMode="auto">
            <a:xfrm>
              <a:off x="1510" y="149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51" name="Rectangle 104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282575" y="2143125"/>
            <a:ext cx="23844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Vertical Reflection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3068638" y="2171700"/>
            <a:ext cx="27066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Horizontal Reflection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6100763" y="2171700"/>
            <a:ext cx="23288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Inverse Reflection</a:t>
            </a:r>
          </a:p>
        </p:txBody>
      </p:sp>
      <p:sp>
        <p:nvSpPr>
          <p:cNvPr id="302" name="Wave 301"/>
          <p:cNvSpPr/>
          <p:nvPr/>
        </p:nvSpPr>
        <p:spPr>
          <a:xfrm>
            <a:off x="854075" y="4044950"/>
            <a:ext cx="1306513" cy="703263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00B05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3" name="Wave 302"/>
          <p:cNvSpPr/>
          <p:nvPr/>
        </p:nvSpPr>
        <p:spPr>
          <a:xfrm flipV="1">
            <a:off x="860425" y="5678488"/>
            <a:ext cx="1306513" cy="703262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00B05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4" name="Wave 303"/>
          <p:cNvSpPr/>
          <p:nvPr/>
        </p:nvSpPr>
        <p:spPr>
          <a:xfrm rot="16200000">
            <a:off x="2979738" y="4894263"/>
            <a:ext cx="1306512" cy="703262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FFC0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5" name="Wave 304"/>
          <p:cNvSpPr/>
          <p:nvPr/>
        </p:nvSpPr>
        <p:spPr>
          <a:xfrm rot="16200000" flipV="1">
            <a:off x="4583113" y="4900613"/>
            <a:ext cx="1306512" cy="703262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FFC0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07" name="Straight Connector 306"/>
          <p:cNvCxnSpPr/>
          <p:nvPr/>
        </p:nvCxnSpPr>
        <p:spPr>
          <a:xfrm rot="5400000">
            <a:off x="5868193" y="3869532"/>
            <a:ext cx="2830513" cy="264160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Up Arrow 307"/>
          <p:cNvSpPr/>
          <p:nvPr/>
        </p:nvSpPr>
        <p:spPr>
          <a:xfrm>
            <a:off x="6194425" y="4283075"/>
            <a:ext cx="885825" cy="885825"/>
          </a:xfrm>
          <a:prstGeom prst="upArrow">
            <a:avLst/>
          </a:prstGeom>
          <a:solidFill>
            <a:srgbClr val="0070C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9" name="Up Arrow 308"/>
          <p:cNvSpPr/>
          <p:nvPr/>
        </p:nvSpPr>
        <p:spPr>
          <a:xfrm rot="5400000">
            <a:off x="7319963" y="5451475"/>
            <a:ext cx="885825" cy="885825"/>
          </a:xfrm>
          <a:prstGeom prst="upArrow">
            <a:avLst/>
          </a:prstGeom>
          <a:solidFill>
            <a:srgbClr val="0070C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0" name="TextBox 309"/>
          <p:cNvSpPr txBox="1"/>
          <p:nvPr/>
        </p:nvSpPr>
        <p:spPr>
          <a:xfrm>
            <a:off x="582613" y="2679700"/>
            <a:ext cx="19081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Reflected over</a:t>
            </a:r>
            <a:br>
              <a:rPr lang="en-CA" sz="2000" dirty="0">
                <a:latin typeface="+mj-lt"/>
              </a:rPr>
            </a:br>
            <a:r>
              <a:rPr lang="en-CA" sz="2000" dirty="0">
                <a:latin typeface="+mj-lt"/>
              </a:rPr>
              <a:t> the X-axis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3438525" y="2633663"/>
            <a:ext cx="19304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Reflected over </a:t>
            </a:r>
            <a:br>
              <a:rPr lang="en-CA" sz="2000" dirty="0">
                <a:latin typeface="+mj-lt"/>
              </a:rPr>
            </a:br>
            <a:r>
              <a:rPr lang="en-CA" sz="2000" dirty="0">
                <a:latin typeface="+mj-lt"/>
              </a:rPr>
              <a:t>the Y-axis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6086475" y="2632075"/>
            <a:ext cx="2314575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Reflected over the</a:t>
            </a:r>
            <a:br>
              <a:rPr lang="en-CA" sz="2000" dirty="0">
                <a:latin typeface="+mj-lt"/>
              </a:rPr>
            </a:br>
            <a:r>
              <a:rPr lang="en-CA" sz="2000" dirty="0">
                <a:latin typeface="+mj-lt"/>
              </a:rPr>
              <a:t>line   </a:t>
            </a:r>
            <a:r>
              <a:rPr lang="en-CA" sz="2400" i="1" dirty="0">
                <a:latin typeface="+mj-lt"/>
              </a:rPr>
              <a:t>y = x</a:t>
            </a:r>
          </a:p>
        </p:txBody>
      </p:sp>
      <p:sp>
        <p:nvSpPr>
          <p:cNvPr id="313" name="Left-Right Arrow 312"/>
          <p:cNvSpPr/>
          <p:nvPr/>
        </p:nvSpPr>
        <p:spPr>
          <a:xfrm>
            <a:off x="185738" y="5195888"/>
            <a:ext cx="2649537" cy="762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4" name="Left-Right Arrow 313"/>
          <p:cNvSpPr/>
          <p:nvPr/>
        </p:nvSpPr>
        <p:spPr>
          <a:xfrm rot="16200000">
            <a:off x="3037682" y="5161756"/>
            <a:ext cx="2801938" cy="7937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454" name="TextBox 314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026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24161 L -3.61111E-6 0.0069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-0.00231 L -1.66667E-6 -0.0023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31 -0.17387 L -4.44444E-6 -3.58382E-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8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/>
      <p:bldP spid="299" grpId="0"/>
      <p:bldP spid="300" grpId="0"/>
      <p:bldP spid="302" grpId="0" animBg="1"/>
      <p:bldP spid="303" grpId="0" animBg="1"/>
      <p:bldP spid="303" grpId="1" animBg="1"/>
      <p:bldP spid="304" grpId="0" animBg="1"/>
      <p:bldP spid="305" grpId="0" animBg="1"/>
      <p:bldP spid="305" grpId="1" animBg="1"/>
      <p:bldP spid="308" grpId="0" animBg="1"/>
      <p:bldP spid="309" grpId="0" animBg="1"/>
      <p:bldP spid="309" grpId="1" animBg="1"/>
      <p:bldP spid="310" grpId="0"/>
      <p:bldP spid="311" grpId="0"/>
      <p:bldP spid="312" grpId="0"/>
      <p:bldP spid="313" grpId="0" animBg="1"/>
      <p:bldP spid="313" grpId="1" animBg="1"/>
      <p:bldP spid="314" grpId="0" animBg="1"/>
      <p:bldP spid="3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7850"/>
          </a:xfrm>
        </p:spPr>
        <p:txBody>
          <a:bodyPr/>
          <a:lstStyle/>
          <a:p>
            <a:pPr>
              <a:defRPr/>
            </a:pPr>
            <a:r>
              <a:rPr lang="en-CA" dirty="0"/>
              <a:t>II) Horizontal Reflections</a:t>
            </a:r>
          </a:p>
        </p:txBody>
      </p:sp>
      <p:sp>
        <p:nvSpPr>
          <p:cNvPr id="105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88988"/>
            <a:ext cx="8712968" cy="1271860"/>
          </a:xfrm>
        </p:spPr>
        <p:txBody>
          <a:bodyPr>
            <a:noAutofit/>
          </a:bodyPr>
          <a:lstStyle/>
          <a:p>
            <a:r>
              <a:rPr lang="en-CA" sz="2200" dirty="0"/>
              <a:t>A H.R. will occur when the X-variable is replaced with a negative sign in front:</a:t>
            </a:r>
          </a:p>
          <a:p>
            <a:r>
              <a:rPr lang="en-CA" sz="2200" dirty="0"/>
              <a:t>The X-coordinates will change sign, but the Y-coordinates do NOT change at all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1300" y="2286000"/>
          <a:ext cx="23733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155700" imgH="254000" progId="Equation.DSMT4">
                  <p:embed/>
                </p:oleObj>
              </mc:Choice>
              <mc:Fallback>
                <p:oleObj name="Equation" r:id="rId4" imgW="1155700" imgH="2540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2286000"/>
                        <a:ext cx="2373313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2509838" y="2266950"/>
          <a:ext cx="17224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837836" imgH="253890" progId="Equation.DSMT4">
                  <p:embed/>
                </p:oleObj>
              </mc:Choice>
              <mc:Fallback>
                <p:oleObj name="Equation" r:id="rId6" imgW="837836" imgH="253890" progId="Equation.DSMT4">
                  <p:embed/>
                  <p:pic>
                    <p:nvPicPr>
                      <p:cNvPr id="10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2266950"/>
                        <a:ext cx="1722437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800225" y="2409825"/>
            <a:ext cx="288925" cy="347663"/>
          </a:xfrm>
          <a:prstGeom prst="ellipse">
            <a:avLst/>
          </a:prstGeom>
          <a:noFill/>
          <a:ln>
            <a:solidFill>
              <a:srgbClr val="FF000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3494088" y="2344738"/>
            <a:ext cx="715962" cy="412750"/>
          </a:xfrm>
          <a:prstGeom prst="ellipse">
            <a:avLst/>
          </a:prstGeom>
          <a:noFill/>
          <a:ln>
            <a:solidFill>
              <a:srgbClr val="FF000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pSp>
        <p:nvGrpSpPr>
          <p:cNvPr id="13" name="Group 11"/>
          <p:cNvGrpSpPr>
            <a:grpSpLocks noChangeAspect="1"/>
          </p:cNvGrpSpPr>
          <p:nvPr/>
        </p:nvGrpSpPr>
        <p:grpSpPr bwMode="auto">
          <a:xfrm>
            <a:off x="217488" y="3055938"/>
            <a:ext cx="3182937" cy="3395662"/>
            <a:chOff x="183" y="1814"/>
            <a:chExt cx="2203" cy="2351"/>
          </a:xfrm>
        </p:grpSpPr>
        <p:sp>
          <p:nvSpPr>
            <p:cNvPr id="1153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4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55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6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7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8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9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0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1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2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3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4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5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6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7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8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9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0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1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2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3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4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5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6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7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8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9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0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1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2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3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4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5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6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7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8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9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0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1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192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93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4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5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6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97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198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99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0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1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202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3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204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5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206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7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208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209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0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211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2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213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4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215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6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217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218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19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220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1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222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3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224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5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226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7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228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9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230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232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32 w 2"/>
                <a:gd name="T1" fmla="*/ 0 h 4"/>
                <a:gd name="T2" fmla="*/ 16 w 2"/>
                <a:gd name="T3" fmla="*/ 625 h 4"/>
                <a:gd name="T4" fmla="*/ 16 w 2"/>
                <a:gd name="T5" fmla="*/ 1250 h 4"/>
                <a:gd name="T6" fmla="*/ 0 w 2"/>
                <a:gd name="T7" fmla="*/ 1875 h 4"/>
                <a:gd name="T8" fmla="*/ 0 w 2"/>
                <a:gd name="T9" fmla="*/ 1875 h 4"/>
                <a:gd name="T10" fmla="*/ 0 w 2"/>
                <a:gd name="T11" fmla="*/ 2500 h 4"/>
                <a:gd name="T12" fmla="*/ 0 w 2"/>
                <a:gd name="T13" fmla="*/ 2500 h 4"/>
                <a:gd name="T14" fmla="*/ 0 w 2"/>
                <a:gd name="T15" fmla="*/ 2500 h 4"/>
                <a:gd name="T16" fmla="*/ 0 w 2"/>
                <a:gd name="T17" fmla="*/ 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812910"/>
              </p:ext>
            </p:extLst>
          </p:nvPr>
        </p:nvGraphicFramePr>
        <p:xfrm>
          <a:off x="3419872" y="1196752"/>
          <a:ext cx="9620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30057" imgH="152334" progId="Equation.DSMT4">
                  <p:embed/>
                </p:oleObj>
              </mc:Choice>
              <mc:Fallback>
                <p:oleObj name="Equation" r:id="rId8" imgW="330057" imgH="152334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196752"/>
                        <a:ext cx="9620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1690"/>
              </p:ext>
            </p:extLst>
          </p:nvPr>
        </p:nvGraphicFramePr>
        <p:xfrm>
          <a:off x="4334272" y="1233264"/>
          <a:ext cx="6667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28600" imgH="139700" progId="Equation.DSMT4">
                  <p:embed/>
                </p:oleObj>
              </mc:Choice>
              <mc:Fallback>
                <p:oleObj name="Equation" r:id="rId10" imgW="228600" imgH="139700" progId="Equation.DSMT4">
                  <p:embed/>
                  <p:pic>
                    <p:nvPicPr>
                      <p:cNvPr id="10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272" y="1233264"/>
                        <a:ext cx="66675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" name="Freeform 92"/>
          <p:cNvSpPr>
            <a:spLocks/>
          </p:cNvSpPr>
          <p:nvPr/>
        </p:nvSpPr>
        <p:spPr bwMode="auto">
          <a:xfrm>
            <a:off x="1816100" y="4222750"/>
            <a:ext cx="1582738" cy="503238"/>
          </a:xfrm>
          <a:custGeom>
            <a:avLst/>
            <a:gdLst>
              <a:gd name="T0" fmla="*/ 2147483647 w 509"/>
              <a:gd name="T1" fmla="*/ 2147483647 h 72"/>
              <a:gd name="T2" fmla="*/ 2147483647 w 509"/>
              <a:gd name="T3" fmla="*/ 2147483647 h 72"/>
              <a:gd name="T4" fmla="*/ 2147483647 w 509"/>
              <a:gd name="T5" fmla="*/ 2147483647 h 72"/>
              <a:gd name="T6" fmla="*/ 2147483647 w 509"/>
              <a:gd name="T7" fmla="*/ 2147483647 h 72"/>
              <a:gd name="T8" fmla="*/ 2147483647 w 509"/>
              <a:gd name="T9" fmla="*/ 2147483647 h 72"/>
              <a:gd name="T10" fmla="*/ 2147483647 w 509"/>
              <a:gd name="T11" fmla="*/ 2147483647 h 72"/>
              <a:gd name="T12" fmla="*/ 2147483647 w 509"/>
              <a:gd name="T13" fmla="*/ 2147483647 h 72"/>
              <a:gd name="T14" fmla="*/ 2147483647 w 509"/>
              <a:gd name="T15" fmla="*/ 2147483647 h 72"/>
              <a:gd name="T16" fmla="*/ 2147483647 w 509"/>
              <a:gd name="T17" fmla="*/ 2147483647 h 72"/>
              <a:gd name="T18" fmla="*/ 2147483647 w 509"/>
              <a:gd name="T19" fmla="*/ 2147483647 h 72"/>
              <a:gd name="T20" fmla="*/ 2147483647 w 509"/>
              <a:gd name="T21" fmla="*/ 2147483647 h 72"/>
              <a:gd name="T22" fmla="*/ 2147483647 w 509"/>
              <a:gd name="T23" fmla="*/ 2147483647 h 72"/>
              <a:gd name="T24" fmla="*/ 2147483647 w 509"/>
              <a:gd name="T25" fmla="*/ 2147483647 h 72"/>
              <a:gd name="T26" fmla="*/ 2147483647 w 509"/>
              <a:gd name="T27" fmla="*/ 2147483647 h 72"/>
              <a:gd name="T28" fmla="*/ 2147483647 w 509"/>
              <a:gd name="T29" fmla="*/ 2147483647 h 72"/>
              <a:gd name="T30" fmla="*/ 2147483647 w 509"/>
              <a:gd name="T31" fmla="*/ 2147483647 h 72"/>
              <a:gd name="T32" fmla="*/ 2147483647 w 509"/>
              <a:gd name="T33" fmla="*/ 2147483647 h 72"/>
              <a:gd name="T34" fmla="*/ 2147483647 w 509"/>
              <a:gd name="T35" fmla="*/ 2147483647 h 72"/>
              <a:gd name="T36" fmla="*/ 2147483647 w 509"/>
              <a:gd name="T37" fmla="*/ 2147483647 h 72"/>
              <a:gd name="T38" fmla="*/ 2147483647 w 509"/>
              <a:gd name="T39" fmla="*/ 2147483647 h 72"/>
              <a:gd name="T40" fmla="*/ 2147483647 w 509"/>
              <a:gd name="T41" fmla="*/ 2147483647 h 72"/>
              <a:gd name="T42" fmla="*/ 2147483647 w 509"/>
              <a:gd name="T43" fmla="*/ 2147483647 h 72"/>
              <a:gd name="T44" fmla="*/ 2147483647 w 509"/>
              <a:gd name="T45" fmla="*/ 2147483647 h 72"/>
              <a:gd name="T46" fmla="*/ 2147483647 w 509"/>
              <a:gd name="T47" fmla="*/ 2147483647 h 72"/>
              <a:gd name="T48" fmla="*/ 2147483647 w 509"/>
              <a:gd name="T49" fmla="*/ 2147483647 h 72"/>
              <a:gd name="T50" fmla="*/ 2147483647 w 509"/>
              <a:gd name="T51" fmla="*/ 2147483647 h 72"/>
              <a:gd name="T52" fmla="*/ 2147483647 w 509"/>
              <a:gd name="T53" fmla="*/ 2147483647 h 72"/>
              <a:gd name="T54" fmla="*/ 2147483647 w 509"/>
              <a:gd name="T55" fmla="*/ 2147483647 h 72"/>
              <a:gd name="T56" fmla="*/ 2147483647 w 509"/>
              <a:gd name="T57" fmla="*/ 2147483647 h 72"/>
              <a:gd name="T58" fmla="*/ 2147483647 w 509"/>
              <a:gd name="T59" fmla="*/ 2147483647 h 72"/>
              <a:gd name="T60" fmla="*/ 2147483647 w 509"/>
              <a:gd name="T61" fmla="*/ 2147483647 h 72"/>
              <a:gd name="T62" fmla="*/ 2147483647 w 509"/>
              <a:gd name="T63" fmla="*/ 2147483647 h 72"/>
              <a:gd name="T64" fmla="*/ 2147483647 w 509"/>
              <a:gd name="T65" fmla="*/ 2147483647 h 72"/>
              <a:gd name="T66" fmla="*/ 2147483647 w 509"/>
              <a:gd name="T67" fmla="*/ 2147483647 h 72"/>
              <a:gd name="T68" fmla="*/ 2147483647 w 509"/>
              <a:gd name="T69" fmla="*/ 2147483647 h 72"/>
              <a:gd name="T70" fmla="*/ 2147483647 w 509"/>
              <a:gd name="T71" fmla="*/ 2147483647 h 72"/>
              <a:gd name="T72" fmla="*/ 2147483647 w 509"/>
              <a:gd name="T73" fmla="*/ 2147483647 h 72"/>
              <a:gd name="T74" fmla="*/ 2147483647 w 509"/>
              <a:gd name="T75" fmla="*/ 2147483647 h 72"/>
              <a:gd name="T76" fmla="*/ 2147483647 w 509"/>
              <a:gd name="T77" fmla="*/ 2147483647 h 72"/>
              <a:gd name="T78" fmla="*/ 2147483647 w 509"/>
              <a:gd name="T79" fmla="*/ 2147483647 h 72"/>
              <a:gd name="T80" fmla="*/ 2147483647 w 509"/>
              <a:gd name="T81" fmla="*/ 2147483647 h 72"/>
              <a:gd name="T82" fmla="*/ 2147483647 w 509"/>
              <a:gd name="T83" fmla="*/ 2147483647 h 72"/>
              <a:gd name="T84" fmla="*/ 2147483647 w 509"/>
              <a:gd name="T85" fmla="*/ 2147483647 h 72"/>
              <a:gd name="T86" fmla="*/ 2147483647 w 509"/>
              <a:gd name="T87" fmla="*/ 2147483647 h 72"/>
              <a:gd name="T88" fmla="*/ 2147483647 w 509"/>
              <a:gd name="T89" fmla="*/ 2147483647 h 72"/>
              <a:gd name="T90" fmla="*/ 2147483647 w 509"/>
              <a:gd name="T91" fmla="*/ 2147483647 h 72"/>
              <a:gd name="T92" fmla="*/ 2147483647 w 509"/>
              <a:gd name="T93" fmla="*/ 2147483647 h 72"/>
              <a:gd name="T94" fmla="*/ 2147483647 w 509"/>
              <a:gd name="T95" fmla="*/ 2147483647 h 72"/>
              <a:gd name="T96" fmla="*/ 2147483647 w 509"/>
              <a:gd name="T97" fmla="*/ 2147483647 h 72"/>
              <a:gd name="T98" fmla="*/ 2147483647 w 509"/>
              <a:gd name="T99" fmla="*/ 2147483647 h 72"/>
              <a:gd name="T100" fmla="*/ 2147483647 w 509"/>
              <a:gd name="T101" fmla="*/ 0 h 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09"/>
              <a:gd name="T154" fmla="*/ 0 h 72"/>
              <a:gd name="T155" fmla="*/ 509 w 509"/>
              <a:gd name="T156" fmla="*/ 72 h 7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09" h="72">
                <a:moveTo>
                  <a:pt x="0" y="72"/>
                </a:moveTo>
                <a:lnTo>
                  <a:pt x="2" y="70"/>
                </a:lnTo>
                <a:lnTo>
                  <a:pt x="4" y="68"/>
                </a:lnTo>
                <a:lnTo>
                  <a:pt x="6" y="67"/>
                </a:lnTo>
                <a:lnTo>
                  <a:pt x="8" y="66"/>
                </a:lnTo>
                <a:lnTo>
                  <a:pt x="10" y="65"/>
                </a:lnTo>
                <a:lnTo>
                  <a:pt x="12" y="64"/>
                </a:lnTo>
                <a:lnTo>
                  <a:pt x="14" y="63"/>
                </a:lnTo>
                <a:lnTo>
                  <a:pt x="16" y="62"/>
                </a:lnTo>
                <a:lnTo>
                  <a:pt x="18" y="61"/>
                </a:lnTo>
                <a:lnTo>
                  <a:pt x="20" y="61"/>
                </a:lnTo>
                <a:lnTo>
                  <a:pt x="22" y="60"/>
                </a:lnTo>
                <a:lnTo>
                  <a:pt x="24" y="59"/>
                </a:lnTo>
                <a:lnTo>
                  <a:pt x="26" y="59"/>
                </a:lnTo>
                <a:lnTo>
                  <a:pt x="28" y="58"/>
                </a:lnTo>
                <a:lnTo>
                  <a:pt x="30" y="57"/>
                </a:lnTo>
                <a:lnTo>
                  <a:pt x="32" y="57"/>
                </a:lnTo>
                <a:lnTo>
                  <a:pt x="34" y="56"/>
                </a:lnTo>
                <a:lnTo>
                  <a:pt x="36" y="56"/>
                </a:lnTo>
                <a:lnTo>
                  <a:pt x="38" y="55"/>
                </a:lnTo>
                <a:lnTo>
                  <a:pt x="40" y="55"/>
                </a:lnTo>
                <a:lnTo>
                  <a:pt x="42" y="54"/>
                </a:lnTo>
                <a:lnTo>
                  <a:pt x="44" y="54"/>
                </a:lnTo>
                <a:lnTo>
                  <a:pt x="46" y="53"/>
                </a:lnTo>
                <a:lnTo>
                  <a:pt x="48" y="53"/>
                </a:lnTo>
                <a:lnTo>
                  <a:pt x="50" y="52"/>
                </a:lnTo>
                <a:lnTo>
                  <a:pt x="52" y="52"/>
                </a:lnTo>
                <a:lnTo>
                  <a:pt x="54" y="51"/>
                </a:lnTo>
                <a:lnTo>
                  <a:pt x="56" y="51"/>
                </a:lnTo>
                <a:lnTo>
                  <a:pt x="58" y="50"/>
                </a:lnTo>
                <a:lnTo>
                  <a:pt x="60" y="50"/>
                </a:lnTo>
                <a:lnTo>
                  <a:pt x="62" y="50"/>
                </a:lnTo>
                <a:lnTo>
                  <a:pt x="64" y="49"/>
                </a:lnTo>
                <a:lnTo>
                  <a:pt x="66" y="49"/>
                </a:lnTo>
                <a:lnTo>
                  <a:pt x="68" y="48"/>
                </a:lnTo>
                <a:lnTo>
                  <a:pt x="70" y="48"/>
                </a:lnTo>
                <a:lnTo>
                  <a:pt x="72" y="48"/>
                </a:lnTo>
                <a:lnTo>
                  <a:pt x="74" y="47"/>
                </a:lnTo>
                <a:lnTo>
                  <a:pt x="76" y="47"/>
                </a:lnTo>
                <a:lnTo>
                  <a:pt x="78" y="46"/>
                </a:lnTo>
                <a:lnTo>
                  <a:pt x="80" y="46"/>
                </a:lnTo>
                <a:lnTo>
                  <a:pt x="82" y="46"/>
                </a:lnTo>
                <a:lnTo>
                  <a:pt x="84" y="45"/>
                </a:lnTo>
                <a:lnTo>
                  <a:pt x="86" y="45"/>
                </a:lnTo>
                <a:lnTo>
                  <a:pt x="88" y="45"/>
                </a:lnTo>
                <a:lnTo>
                  <a:pt x="90" y="44"/>
                </a:lnTo>
                <a:lnTo>
                  <a:pt x="92" y="44"/>
                </a:lnTo>
                <a:lnTo>
                  <a:pt x="94" y="44"/>
                </a:lnTo>
                <a:lnTo>
                  <a:pt x="96" y="43"/>
                </a:lnTo>
                <a:lnTo>
                  <a:pt x="98" y="43"/>
                </a:lnTo>
                <a:lnTo>
                  <a:pt x="100" y="42"/>
                </a:lnTo>
                <a:lnTo>
                  <a:pt x="102" y="42"/>
                </a:lnTo>
                <a:lnTo>
                  <a:pt x="104" y="42"/>
                </a:lnTo>
                <a:lnTo>
                  <a:pt x="106" y="42"/>
                </a:lnTo>
                <a:lnTo>
                  <a:pt x="108" y="41"/>
                </a:lnTo>
                <a:lnTo>
                  <a:pt x="110" y="41"/>
                </a:lnTo>
                <a:lnTo>
                  <a:pt x="112" y="41"/>
                </a:lnTo>
                <a:lnTo>
                  <a:pt x="114" y="40"/>
                </a:lnTo>
                <a:lnTo>
                  <a:pt x="116" y="40"/>
                </a:lnTo>
                <a:lnTo>
                  <a:pt x="118" y="40"/>
                </a:lnTo>
                <a:lnTo>
                  <a:pt x="120" y="39"/>
                </a:lnTo>
                <a:lnTo>
                  <a:pt x="122" y="39"/>
                </a:lnTo>
                <a:lnTo>
                  <a:pt x="124" y="39"/>
                </a:lnTo>
                <a:lnTo>
                  <a:pt x="126" y="38"/>
                </a:lnTo>
                <a:lnTo>
                  <a:pt x="128" y="38"/>
                </a:lnTo>
                <a:lnTo>
                  <a:pt x="130" y="38"/>
                </a:lnTo>
                <a:lnTo>
                  <a:pt x="132" y="38"/>
                </a:lnTo>
                <a:lnTo>
                  <a:pt x="134" y="37"/>
                </a:lnTo>
                <a:lnTo>
                  <a:pt x="136" y="37"/>
                </a:lnTo>
                <a:lnTo>
                  <a:pt x="138" y="37"/>
                </a:lnTo>
                <a:lnTo>
                  <a:pt x="140" y="36"/>
                </a:lnTo>
                <a:lnTo>
                  <a:pt x="142" y="36"/>
                </a:lnTo>
                <a:lnTo>
                  <a:pt x="144" y="36"/>
                </a:lnTo>
                <a:lnTo>
                  <a:pt x="146" y="36"/>
                </a:lnTo>
                <a:lnTo>
                  <a:pt x="148" y="35"/>
                </a:lnTo>
                <a:lnTo>
                  <a:pt x="150" y="35"/>
                </a:lnTo>
                <a:lnTo>
                  <a:pt x="152" y="35"/>
                </a:lnTo>
                <a:lnTo>
                  <a:pt x="154" y="34"/>
                </a:lnTo>
                <a:lnTo>
                  <a:pt x="156" y="34"/>
                </a:lnTo>
                <a:lnTo>
                  <a:pt x="158" y="34"/>
                </a:lnTo>
                <a:lnTo>
                  <a:pt x="160" y="34"/>
                </a:lnTo>
                <a:lnTo>
                  <a:pt x="162" y="33"/>
                </a:lnTo>
                <a:lnTo>
                  <a:pt x="164" y="33"/>
                </a:lnTo>
                <a:lnTo>
                  <a:pt x="166" y="33"/>
                </a:lnTo>
                <a:lnTo>
                  <a:pt x="168" y="33"/>
                </a:lnTo>
                <a:lnTo>
                  <a:pt x="170" y="32"/>
                </a:lnTo>
                <a:lnTo>
                  <a:pt x="172" y="32"/>
                </a:lnTo>
                <a:lnTo>
                  <a:pt x="174" y="32"/>
                </a:lnTo>
                <a:lnTo>
                  <a:pt x="176" y="32"/>
                </a:lnTo>
                <a:lnTo>
                  <a:pt x="178" y="31"/>
                </a:lnTo>
                <a:lnTo>
                  <a:pt x="180" y="31"/>
                </a:lnTo>
                <a:lnTo>
                  <a:pt x="182" y="31"/>
                </a:lnTo>
                <a:lnTo>
                  <a:pt x="184" y="31"/>
                </a:lnTo>
                <a:lnTo>
                  <a:pt x="186" y="30"/>
                </a:lnTo>
                <a:lnTo>
                  <a:pt x="188" y="30"/>
                </a:lnTo>
                <a:lnTo>
                  <a:pt x="190" y="30"/>
                </a:lnTo>
                <a:lnTo>
                  <a:pt x="192" y="30"/>
                </a:lnTo>
                <a:lnTo>
                  <a:pt x="194" y="29"/>
                </a:lnTo>
                <a:lnTo>
                  <a:pt x="196" y="29"/>
                </a:lnTo>
                <a:lnTo>
                  <a:pt x="198" y="29"/>
                </a:lnTo>
                <a:lnTo>
                  <a:pt x="200" y="29"/>
                </a:lnTo>
                <a:lnTo>
                  <a:pt x="202" y="28"/>
                </a:lnTo>
                <a:lnTo>
                  <a:pt x="204" y="28"/>
                </a:lnTo>
                <a:lnTo>
                  <a:pt x="206" y="28"/>
                </a:lnTo>
                <a:lnTo>
                  <a:pt x="208" y="28"/>
                </a:lnTo>
                <a:lnTo>
                  <a:pt x="210" y="27"/>
                </a:lnTo>
                <a:lnTo>
                  <a:pt x="212" y="27"/>
                </a:lnTo>
                <a:lnTo>
                  <a:pt x="214" y="27"/>
                </a:lnTo>
                <a:lnTo>
                  <a:pt x="216" y="27"/>
                </a:lnTo>
                <a:lnTo>
                  <a:pt x="218" y="27"/>
                </a:lnTo>
                <a:lnTo>
                  <a:pt x="220" y="26"/>
                </a:lnTo>
                <a:lnTo>
                  <a:pt x="222" y="26"/>
                </a:lnTo>
                <a:lnTo>
                  <a:pt x="224" y="26"/>
                </a:lnTo>
                <a:lnTo>
                  <a:pt x="226" y="26"/>
                </a:lnTo>
                <a:lnTo>
                  <a:pt x="228" y="25"/>
                </a:lnTo>
                <a:lnTo>
                  <a:pt x="230" y="25"/>
                </a:lnTo>
                <a:lnTo>
                  <a:pt x="232" y="25"/>
                </a:lnTo>
                <a:lnTo>
                  <a:pt x="234" y="25"/>
                </a:lnTo>
                <a:lnTo>
                  <a:pt x="236" y="25"/>
                </a:lnTo>
                <a:lnTo>
                  <a:pt x="238" y="24"/>
                </a:lnTo>
                <a:lnTo>
                  <a:pt x="240" y="24"/>
                </a:lnTo>
                <a:lnTo>
                  <a:pt x="242" y="24"/>
                </a:lnTo>
                <a:lnTo>
                  <a:pt x="244" y="24"/>
                </a:lnTo>
                <a:lnTo>
                  <a:pt x="246" y="23"/>
                </a:lnTo>
                <a:lnTo>
                  <a:pt x="248" y="23"/>
                </a:lnTo>
                <a:lnTo>
                  <a:pt x="250" y="23"/>
                </a:lnTo>
                <a:lnTo>
                  <a:pt x="252" y="23"/>
                </a:lnTo>
                <a:lnTo>
                  <a:pt x="254" y="23"/>
                </a:lnTo>
                <a:lnTo>
                  <a:pt x="256" y="22"/>
                </a:lnTo>
                <a:lnTo>
                  <a:pt x="258" y="22"/>
                </a:lnTo>
                <a:lnTo>
                  <a:pt x="260" y="22"/>
                </a:lnTo>
                <a:lnTo>
                  <a:pt x="262" y="22"/>
                </a:lnTo>
                <a:lnTo>
                  <a:pt x="264" y="22"/>
                </a:lnTo>
                <a:lnTo>
                  <a:pt x="266" y="21"/>
                </a:lnTo>
                <a:lnTo>
                  <a:pt x="268" y="21"/>
                </a:lnTo>
                <a:lnTo>
                  <a:pt x="270" y="21"/>
                </a:lnTo>
                <a:lnTo>
                  <a:pt x="272" y="21"/>
                </a:lnTo>
                <a:lnTo>
                  <a:pt x="274" y="21"/>
                </a:lnTo>
                <a:lnTo>
                  <a:pt x="276" y="20"/>
                </a:lnTo>
                <a:lnTo>
                  <a:pt x="278" y="20"/>
                </a:lnTo>
                <a:lnTo>
                  <a:pt x="280" y="20"/>
                </a:lnTo>
                <a:lnTo>
                  <a:pt x="282" y="20"/>
                </a:lnTo>
                <a:lnTo>
                  <a:pt x="284" y="20"/>
                </a:lnTo>
                <a:lnTo>
                  <a:pt x="286" y="19"/>
                </a:lnTo>
                <a:lnTo>
                  <a:pt x="288" y="19"/>
                </a:lnTo>
                <a:lnTo>
                  <a:pt x="290" y="19"/>
                </a:lnTo>
                <a:lnTo>
                  <a:pt x="292" y="19"/>
                </a:lnTo>
                <a:lnTo>
                  <a:pt x="294" y="19"/>
                </a:lnTo>
                <a:lnTo>
                  <a:pt x="296" y="18"/>
                </a:lnTo>
                <a:lnTo>
                  <a:pt x="298" y="18"/>
                </a:lnTo>
                <a:lnTo>
                  <a:pt x="300" y="18"/>
                </a:lnTo>
                <a:lnTo>
                  <a:pt x="302" y="18"/>
                </a:lnTo>
                <a:lnTo>
                  <a:pt x="304" y="18"/>
                </a:lnTo>
                <a:lnTo>
                  <a:pt x="306" y="17"/>
                </a:lnTo>
                <a:lnTo>
                  <a:pt x="308" y="17"/>
                </a:lnTo>
                <a:lnTo>
                  <a:pt x="310" y="17"/>
                </a:lnTo>
                <a:lnTo>
                  <a:pt x="312" y="17"/>
                </a:lnTo>
                <a:lnTo>
                  <a:pt x="314" y="17"/>
                </a:lnTo>
                <a:lnTo>
                  <a:pt x="316" y="16"/>
                </a:lnTo>
                <a:lnTo>
                  <a:pt x="318" y="16"/>
                </a:lnTo>
                <a:lnTo>
                  <a:pt x="320" y="16"/>
                </a:lnTo>
                <a:lnTo>
                  <a:pt x="322" y="16"/>
                </a:lnTo>
                <a:lnTo>
                  <a:pt x="324" y="16"/>
                </a:lnTo>
                <a:lnTo>
                  <a:pt x="326" y="16"/>
                </a:lnTo>
                <a:lnTo>
                  <a:pt x="328" y="15"/>
                </a:lnTo>
                <a:lnTo>
                  <a:pt x="330" y="15"/>
                </a:lnTo>
                <a:lnTo>
                  <a:pt x="332" y="15"/>
                </a:lnTo>
                <a:lnTo>
                  <a:pt x="334" y="15"/>
                </a:lnTo>
                <a:lnTo>
                  <a:pt x="336" y="15"/>
                </a:lnTo>
                <a:lnTo>
                  <a:pt x="338" y="14"/>
                </a:lnTo>
                <a:lnTo>
                  <a:pt x="340" y="14"/>
                </a:lnTo>
                <a:lnTo>
                  <a:pt x="342" y="14"/>
                </a:lnTo>
                <a:lnTo>
                  <a:pt x="344" y="14"/>
                </a:lnTo>
                <a:lnTo>
                  <a:pt x="346" y="14"/>
                </a:lnTo>
                <a:lnTo>
                  <a:pt x="348" y="13"/>
                </a:lnTo>
                <a:lnTo>
                  <a:pt x="350" y="13"/>
                </a:lnTo>
                <a:lnTo>
                  <a:pt x="352" y="13"/>
                </a:lnTo>
                <a:lnTo>
                  <a:pt x="354" y="13"/>
                </a:lnTo>
                <a:lnTo>
                  <a:pt x="356" y="13"/>
                </a:lnTo>
                <a:lnTo>
                  <a:pt x="358" y="13"/>
                </a:lnTo>
                <a:lnTo>
                  <a:pt x="360" y="12"/>
                </a:lnTo>
                <a:lnTo>
                  <a:pt x="362" y="12"/>
                </a:lnTo>
                <a:lnTo>
                  <a:pt x="364" y="12"/>
                </a:lnTo>
                <a:lnTo>
                  <a:pt x="366" y="12"/>
                </a:lnTo>
                <a:lnTo>
                  <a:pt x="368" y="12"/>
                </a:lnTo>
                <a:lnTo>
                  <a:pt x="370" y="12"/>
                </a:lnTo>
                <a:lnTo>
                  <a:pt x="372" y="11"/>
                </a:lnTo>
                <a:lnTo>
                  <a:pt x="374" y="11"/>
                </a:lnTo>
                <a:lnTo>
                  <a:pt x="376" y="11"/>
                </a:lnTo>
                <a:lnTo>
                  <a:pt x="378" y="11"/>
                </a:lnTo>
                <a:lnTo>
                  <a:pt x="380" y="11"/>
                </a:lnTo>
                <a:lnTo>
                  <a:pt x="382" y="11"/>
                </a:lnTo>
                <a:lnTo>
                  <a:pt x="384" y="10"/>
                </a:lnTo>
                <a:lnTo>
                  <a:pt x="386" y="10"/>
                </a:lnTo>
                <a:lnTo>
                  <a:pt x="388" y="10"/>
                </a:lnTo>
                <a:lnTo>
                  <a:pt x="390" y="10"/>
                </a:lnTo>
                <a:lnTo>
                  <a:pt x="392" y="10"/>
                </a:lnTo>
                <a:lnTo>
                  <a:pt x="394" y="9"/>
                </a:lnTo>
                <a:lnTo>
                  <a:pt x="396" y="9"/>
                </a:lnTo>
                <a:lnTo>
                  <a:pt x="398" y="9"/>
                </a:lnTo>
                <a:lnTo>
                  <a:pt x="400" y="9"/>
                </a:lnTo>
                <a:lnTo>
                  <a:pt x="402" y="9"/>
                </a:lnTo>
                <a:lnTo>
                  <a:pt x="404" y="9"/>
                </a:lnTo>
                <a:lnTo>
                  <a:pt x="406" y="8"/>
                </a:lnTo>
                <a:lnTo>
                  <a:pt x="408" y="8"/>
                </a:lnTo>
                <a:lnTo>
                  <a:pt x="410" y="8"/>
                </a:lnTo>
                <a:lnTo>
                  <a:pt x="412" y="8"/>
                </a:lnTo>
                <a:lnTo>
                  <a:pt x="414" y="8"/>
                </a:lnTo>
                <a:lnTo>
                  <a:pt x="416" y="8"/>
                </a:lnTo>
                <a:lnTo>
                  <a:pt x="418" y="7"/>
                </a:lnTo>
                <a:lnTo>
                  <a:pt x="420" y="7"/>
                </a:lnTo>
                <a:lnTo>
                  <a:pt x="422" y="7"/>
                </a:lnTo>
                <a:lnTo>
                  <a:pt x="424" y="7"/>
                </a:lnTo>
                <a:lnTo>
                  <a:pt x="426" y="7"/>
                </a:lnTo>
                <a:lnTo>
                  <a:pt x="428" y="7"/>
                </a:lnTo>
                <a:lnTo>
                  <a:pt x="430" y="7"/>
                </a:lnTo>
                <a:lnTo>
                  <a:pt x="432" y="6"/>
                </a:lnTo>
                <a:lnTo>
                  <a:pt x="434" y="6"/>
                </a:lnTo>
                <a:lnTo>
                  <a:pt x="436" y="6"/>
                </a:lnTo>
                <a:lnTo>
                  <a:pt x="438" y="6"/>
                </a:lnTo>
                <a:lnTo>
                  <a:pt x="440" y="6"/>
                </a:lnTo>
                <a:lnTo>
                  <a:pt x="442" y="6"/>
                </a:lnTo>
                <a:lnTo>
                  <a:pt x="444" y="5"/>
                </a:lnTo>
                <a:lnTo>
                  <a:pt x="446" y="5"/>
                </a:lnTo>
                <a:lnTo>
                  <a:pt x="448" y="5"/>
                </a:lnTo>
                <a:lnTo>
                  <a:pt x="450" y="5"/>
                </a:lnTo>
                <a:lnTo>
                  <a:pt x="452" y="5"/>
                </a:lnTo>
                <a:lnTo>
                  <a:pt x="454" y="5"/>
                </a:lnTo>
                <a:lnTo>
                  <a:pt x="456" y="4"/>
                </a:lnTo>
                <a:lnTo>
                  <a:pt x="458" y="4"/>
                </a:lnTo>
                <a:lnTo>
                  <a:pt x="460" y="4"/>
                </a:lnTo>
                <a:lnTo>
                  <a:pt x="462" y="4"/>
                </a:lnTo>
                <a:lnTo>
                  <a:pt x="464" y="4"/>
                </a:lnTo>
                <a:lnTo>
                  <a:pt x="466" y="4"/>
                </a:lnTo>
                <a:lnTo>
                  <a:pt x="468" y="3"/>
                </a:lnTo>
                <a:lnTo>
                  <a:pt x="470" y="3"/>
                </a:lnTo>
                <a:lnTo>
                  <a:pt x="472" y="3"/>
                </a:lnTo>
                <a:lnTo>
                  <a:pt x="474" y="3"/>
                </a:lnTo>
                <a:lnTo>
                  <a:pt x="476" y="3"/>
                </a:lnTo>
                <a:lnTo>
                  <a:pt x="478" y="3"/>
                </a:lnTo>
                <a:lnTo>
                  <a:pt x="480" y="3"/>
                </a:lnTo>
                <a:lnTo>
                  <a:pt x="482" y="2"/>
                </a:lnTo>
                <a:lnTo>
                  <a:pt x="484" y="2"/>
                </a:lnTo>
                <a:lnTo>
                  <a:pt x="486" y="2"/>
                </a:lnTo>
                <a:lnTo>
                  <a:pt x="488" y="2"/>
                </a:lnTo>
                <a:lnTo>
                  <a:pt x="490" y="2"/>
                </a:lnTo>
                <a:lnTo>
                  <a:pt x="492" y="2"/>
                </a:lnTo>
                <a:lnTo>
                  <a:pt x="494" y="1"/>
                </a:lnTo>
                <a:lnTo>
                  <a:pt x="496" y="1"/>
                </a:lnTo>
                <a:lnTo>
                  <a:pt x="498" y="1"/>
                </a:lnTo>
                <a:lnTo>
                  <a:pt x="500" y="1"/>
                </a:lnTo>
                <a:lnTo>
                  <a:pt x="502" y="1"/>
                </a:lnTo>
                <a:lnTo>
                  <a:pt x="504" y="1"/>
                </a:lnTo>
                <a:lnTo>
                  <a:pt x="506" y="1"/>
                </a:lnTo>
                <a:lnTo>
                  <a:pt x="508" y="0"/>
                </a:lnTo>
                <a:lnTo>
                  <a:pt x="509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2" name="Object 105"/>
          <p:cNvGraphicFramePr>
            <a:graphicFrameLocks noChangeAspect="1"/>
          </p:cNvGraphicFramePr>
          <p:nvPr/>
        </p:nvGraphicFramePr>
        <p:xfrm>
          <a:off x="3500438" y="2882900"/>
          <a:ext cx="973137" cy="383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520700" imgH="2044700" progId="Equation.DSMT4">
                  <p:embed/>
                </p:oleObj>
              </mc:Choice>
              <mc:Fallback>
                <p:oleObj name="Equation" r:id="rId12" imgW="520700" imgH="2044700" progId="Equation.DSMT4">
                  <p:embed/>
                  <p:pic>
                    <p:nvPicPr>
                      <p:cNvPr id="12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882900"/>
                        <a:ext cx="973137" cy="383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5"/>
          <p:cNvGraphicFramePr>
            <a:graphicFrameLocks noChangeAspect="1"/>
          </p:cNvGraphicFramePr>
          <p:nvPr/>
        </p:nvGraphicFramePr>
        <p:xfrm>
          <a:off x="3570288" y="4365625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103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365625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5"/>
          <p:cNvGraphicFramePr>
            <a:graphicFrameLocks noChangeAspect="1"/>
          </p:cNvGraphicFramePr>
          <p:nvPr/>
        </p:nvGraphicFramePr>
        <p:xfrm>
          <a:off x="3590925" y="4826000"/>
          <a:ext cx="1889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01468" imgH="164885" progId="Equation.DSMT4">
                  <p:embed/>
                </p:oleObj>
              </mc:Choice>
              <mc:Fallback>
                <p:oleObj name="Equation" r:id="rId16" imgW="101468" imgH="164885" progId="Equation.DSMT4">
                  <p:embed/>
                  <p:pic>
                    <p:nvPicPr>
                      <p:cNvPr id="1031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4826000"/>
                        <a:ext cx="188913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5"/>
          <p:cNvGraphicFramePr>
            <a:graphicFrameLocks noChangeAspect="1"/>
          </p:cNvGraphicFramePr>
          <p:nvPr/>
        </p:nvGraphicFramePr>
        <p:xfrm>
          <a:off x="3548063" y="5286375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5286375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5"/>
          <p:cNvGraphicFramePr>
            <a:graphicFrameLocks noChangeAspect="1"/>
          </p:cNvGraphicFramePr>
          <p:nvPr/>
        </p:nvGraphicFramePr>
        <p:xfrm>
          <a:off x="3562350" y="5735638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103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5735638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5"/>
          <p:cNvGraphicFramePr>
            <a:graphicFrameLocks noChangeAspect="1"/>
          </p:cNvGraphicFramePr>
          <p:nvPr/>
        </p:nvGraphicFramePr>
        <p:xfrm>
          <a:off x="3481388" y="6192838"/>
          <a:ext cx="3540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90335" imgH="177646" progId="Equation.DSMT4">
                  <p:embed/>
                </p:oleObj>
              </mc:Choice>
              <mc:Fallback>
                <p:oleObj name="Equation" r:id="rId22" imgW="190335" imgH="177646" progId="Equation.DSMT4">
                  <p:embed/>
                  <p:pic>
                    <p:nvPicPr>
                      <p:cNvPr id="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6192838"/>
                        <a:ext cx="3540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5"/>
          <p:cNvGraphicFramePr>
            <a:graphicFrameLocks noChangeAspect="1"/>
          </p:cNvGraphicFramePr>
          <p:nvPr/>
        </p:nvGraphicFramePr>
        <p:xfrm>
          <a:off x="3940175" y="4371975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4371975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5"/>
          <p:cNvGraphicFramePr>
            <a:graphicFrameLocks noChangeAspect="1"/>
          </p:cNvGraphicFramePr>
          <p:nvPr/>
        </p:nvGraphicFramePr>
        <p:xfrm>
          <a:off x="3962400" y="4832350"/>
          <a:ext cx="1889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101468" imgH="164885" progId="Equation.DSMT4">
                  <p:embed/>
                </p:oleObj>
              </mc:Choice>
              <mc:Fallback>
                <p:oleObj name="Equation" r:id="rId25" imgW="101468" imgH="164885" progId="Equation.DSMT4">
                  <p:embed/>
                  <p:pic>
                    <p:nvPicPr>
                      <p:cNvPr id="8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832350"/>
                        <a:ext cx="188913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5"/>
          <p:cNvGraphicFramePr>
            <a:graphicFrameLocks noChangeAspect="1"/>
          </p:cNvGraphicFramePr>
          <p:nvPr/>
        </p:nvGraphicFramePr>
        <p:xfrm>
          <a:off x="3917950" y="5292725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6" imgW="126780" imgH="164814" progId="Equation.DSMT4">
                  <p:embed/>
                </p:oleObj>
              </mc:Choice>
              <mc:Fallback>
                <p:oleObj name="Equation" r:id="rId26" imgW="126780" imgH="164814" progId="Equation.DSMT4">
                  <p:embed/>
                  <p:pic>
                    <p:nvPicPr>
                      <p:cNvPr id="9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5292725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5"/>
          <p:cNvGraphicFramePr>
            <a:graphicFrameLocks noChangeAspect="1"/>
          </p:cNvGraphicFramePr>
          <p:nvPr/>
        </p:nvGraphicFramePr>
        <p:xfrm>
          <a:off x="3944938" y="5741988"/>
          <a:ext cx="2111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8" imgW="114102" imgH="177492" progId="Equation.DSMT4">
                  <p:embed/>
                </p:oleObj>
              </mc:Choice>
              <mc:Fallback>
                <p:oleObj name="Equation" r:id="rId28" imgW="114102" imgH="177492" progId="Equation.DSMT4">
                  <p:embed/>
                  <p:pic>
                    <p:nvPicPr>
                      <p:cNvPr id="1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5741988"/>
                        <a:ext cx="2111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5"/>
          <p:cNvGraphicFramePr>
            <a:graphicFrameLocks noChangeAspect="1"/>
          </p:cNvGraphicFramePr>
          <p:nvPr/>
        </p:nvGraphicFramePr>
        <p:xfrm>
          <a:off x="3925888" y="6210300"/>
          <a:ext cx="2349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0" imgW="126780" imgH="164814" progId="Equation.DSMT4">
                  <p:embed/>
                </p:oleObj>
              </mc:Choice>
              <mc:Fallback>
                <p:oleObj name="Equation" r:id="rId30" imgW="126780" imgH="164814" progId="Equation.DSMT4">
                  <p:embed/>
                  <p:pic>
                    <p:nvPicPr>
                      <p:cNvPr id="11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6210300"/>
                        <a:ext cx="2349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1"/>
          <p:cNvGrpSpPr>
            <a:grpSpLocks noChangeAspect="1"/>
          </p:cNvGrpSpPr>
          <p:nvPr/>
        </p:nvGrpSpPr>
        <p:grpSpPr bwMode="auto">
          <a:xfrm>
            <a:off x="4521200" y="3076575"/>
            <a:ext cx="3182938" cy="3397250"/>
            <a:chOff x="183" y="1814"/>
            <a:chExt cx="2203" cy="2351"/>
          </a:xfrm>
        </p:grpSpPr>
        <p:sp>
          <p:nvSpPr>
            <p:cNvPr id="1071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2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73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4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5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6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7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8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9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0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1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2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3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4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5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6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7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8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9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0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1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2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3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4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5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6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7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8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9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0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1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2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3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4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5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6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7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8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9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110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11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2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3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4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5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116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17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8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9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120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1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122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3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124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5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126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127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129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0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131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133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135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136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138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140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1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142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3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144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5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146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7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148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9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150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1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32 w 2"/>
                <a:gd name="T1" fmla="*/ 0 h 4"/>
                <a:gd name="T2" fmla="*/ 16 w 2"/>
                <a:gd name="T3" fmla="*/ 625 h 4"/>
                <a:gd name="T4" fmla="*/ 16 w 2"/>
                <a:gd name="T5" fmla="*/ 1250 h 4"/>
                <a:gd name="T6" fmla="*/ 0 w 2"/>
                <a:gd name="T7" fmla="*/ 1875 h 4"/>
                <a:gd name="T8" fmla="*/ 0 w 2"/>
                <a:gd name="T9" fmla="*/ 1875 h 4"/>
                <a:gd name="T10" fmla="*/ 0 w 2"/>
                <a:gd name="T11" fmla="*/ 2500 h 4"/>
                <a:gd name="T12" fmla="*/ 0 w 2"/>
                <a:gd name="T13" fmla="*/ 2500 h 4"/>
                <a:gd name="T14" fmla="*/ 0 w 2"/>
                <a:gd name="T15" fmla="*/ 2500 h 4"/>
                <a:gd name="T16" fmla="*/ 0 w 2"/>
                <a:gd name="T17" fmla="*/ 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2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93" name="Object 105"/>
          <p:cNvGraphicFramePr>
            <a:graphicFrameLocks noChangeAspect="1"/>
          </p:cNvGraphicFramePr>
          <p:nvPr/>
        </p:nvGraphicFramePr>
        <p:xfrm>
          <a:off x="7807325" y="2922588"/>
          <a:ext cx="1138238" cy="383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2" imgW="609600" imgH="2044700" progId="Equation.DSMT4">
                  <p:embed/>
                </p:oleObj>
              </mc:Choice>
              <mc:Fallback>
                <p:oleObj name="Equation" r:id="rId32" imgW="609600" imgH="2044700" progId="Equation.DSMT4">
                  <p:embed/>
                  <p:pic>
                    <p:nvPicPr>
                      <p:cNvPr id="19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325" y="2922588"/>
                        <a:ext cx="1138238" cy="3833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" name="Object 105"/>
          <p:cNvGraphicFramePr>
            <a:graphicFrameLocks noChangeAspect="1"/>
          </p:cNvGraphicFramePr>
          <p:nvPr/>
        </p:nvGraphicFramePr>
        <p:xfrm>
          <a:off x="7902575" y="443388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4" imgW="126725" imgH="177415" progId="Equation.DSMT4">
                  <p:embed/>
                </p:oleObj>
              </mc:Choice>
              <mc:Fallback>
                <p:oleObj name="Equation" r:id="rId34" imgW="126725" imgH="177415" progId="Equation.DSMT4">
                  <p:embed/>
                  <p:pic>
                    <p:nvPicPr>
                      <p:cNvPr id="19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2575" y="443388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" name="Object 105"/>
          <p:cNvGraphicFramePr>
            <a:graphicFrameLocks noChangeAspect="1"/>
          </p:cNvGraphicFramePr>
          <p:nvPr/>
        </p:nvGraphicFramePr>
        <p:xfrm>
          <a:off x="7815263" y="4894263"/>
          <a:ext cx="3778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5" imgW="203024" imgH="164957" progId="Equation.DSMT4">
                  <p:embed/>
                </p:oleObj>
              </mc:Choice>
              <mc:Fallback>
                <p:oleObj name="Equation" r:id="rId35" imgW="203024" imgH="164957" progId="Equation.DSMT4">
                  <p:embed/>
                  <p:pic>
                    <p:nvPicPr>
                      <p:cNvPr id="19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3" y="4894263"/>
                        <a:ext cx="37782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" name="Object 105"/>
          <p:cNvGraphicFramePr>
            <a:graphicFrameLocks noChangeAspect="1"/>
          </p:cNvGraphicFramePr>
          <p:nvPr/>
        </p:nvGraphicFramePr>
        <p:xfrm>
          <a:off x="7783513" y="5354638"/>
          <a:ext cx="4000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7" imgW="215619" imgH="164885" progId="Equation.DSMT4">
                  <p:embed/>
                </p:oleObj>
              </mc:Choice>
              <mc:Fallback>
                <p:oleObj name="Equation" r:id="rId37" imgW="215619" imgH="164885" progId="Equation.DSMT4">
                  <p:embed/>
                  <p:pic>
                    <p:nvPicPr>
                      <p:cNvPr id="19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513" y="5354638"/>
                        <a:ext cx="4000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105"/>
          <p:cNvGraphicFramePr>
            <a:graphicFrameLocks noChangeAspect="1"/>
          </p:cNvGraphicFramePr>
          <p:nvPr/>
        </p:nvGraphicFramePr>
        <p:xfrm>
          <a:off x="7812088" y="5803900"/>
          <a:ext cx="3984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9" imgW="215619" imgH="177569" progId="Equation.DSMT4">
                  <p:embed/>
                </p:oleObj>
              </mc:Choice>
              <mc:Fallback>
                <p:oleObj name="Equation" r:id="rId39" imgW="215619" imgH="177569" progId="Equation.DSMT4">
                  <p:embed/>
                  <p:pic>
                    <p:nvPicPr>
                      <p:cNvPr id="197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5803900"/>
                        <a:ext cx="3984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" name="Object 105"/>
          <p:cNvGraphicFramePr>
            <a:graphicFrameLocks noChangeAspect="1"/>
          </p:cNvGraphicFramePr>
          <p:nvPr/>
        </p:nvGraphicFramePr>
        <p:xfrm>
          <a:off x="7708900" y="6261100"/>
          <a:ext cx="5635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1" imgW="304404" imgH="177569" progId="Equation.DSMT4">
                  <p:embed/>
                </p:oleObj>
              </mc:Choice>
              <mc:Fallback>
                <p:oleObj name="Equation" r:id="rId41" imgW="304404" imgH="177569" progId="Equation.DSMT4">
                  <p:embed/>
                  <p:pic>
                    <p:nvPicPr>
                      <p:cNvPr id="198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6261100"/>
                        <a:ext cx="56356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" name="Object 105"/>
          <p:cNvGraphicFramePr>
            <a:graphicFrameLocks noChangeAspect="1"/>
          </p:cNvGraphicFramePr>
          <p:nvPr/>
        </p:nvGraphicFramePr>
        <p:xfrm>
          <a:off x="8331200" y="444023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3" imgW="126725" imgH="177415" progId="Equation.DSMT4">
                  <p:embed/>
                </p:oleObj>
              </mc:Choice>
              <mc:Fallback>
                <p:oleObj name="Equation" r:id="rId43" imgW="126725" imgH="177415" progId="Equation.DSMT4">
                  <p:embed/>
                  <p:pic>
                    <p:nvPicPr>
                      <p:cNvPr id="199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1200" y="444023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105"/>
          <p:cNvGraphicFramePr>
            <a:graphicFrameLocks noChangeAspect="1"/>
          </p:cNvGraphicFramePr>
          <p:nvPr/>
        </p:nvGraphicFramePr>
        <p:xfrm>
          <a:off x="8353425" y="4900613"/>
          <a:ext cx="18891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4" imgW="101468" imgH="164885" progId="Equation.DSMT4">
                  <p:embed/>
                </p:oleObj>
              </mc:Choice>
              <mc:Fallback>
                <p:oleObj name="Equation" r:id="rId44" imgW="101468" imgH="164885" progId="Equation.DSMT4">
                  <p:embed/>
                  <p:pic>
                    <p:nvPicPr>
                      <p:cNvPr id="20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3425" y="4900613"/>
                        <a:ext cx="188913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" name="Object 105"/>
          <p:cNvGraphicFramePr>
            <a:graphicFrameLocks noChangeAspect="1"/>
          </p:cNvGraphicFramePr>
          <p:nvPr/>
        </p:nvGraphicFramePr>
        <p:xfrm>
          <a:off x="8308975" y="536098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5" imgW="126780" imgH="164814" progId="Equation.DSMT4">
                  <p:embed/>
                </p:oleObj>
              </mc:Choice>
              <mc:Fallback>
                <p:oleObj name="Equation" r:id="rId45" imgW="126780" imgH="164814" progId="Equation.DSMT4">
                  <p:embed/>
                  <p:pic>
                    <p:nvPicPr>
                      <p:cNvPr id="201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8975" y="536098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" name="Object 105"/>
          <p:cNvGraphicFramePr>
            <a:graphicFrameLocks noChangeAspect="1"/>
          </p:cNvGraphicFramePr>
          <p:nvPr/>
        </p:nvGraphicFramePr>
        <p:xfrm>
          <a:off x="8335963" y="5810250"/>
          <a:ext cx="2111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7" imgW="114102" imgH="177492" progId="Equation.DSMT4">
                  <p:embed/>
                </p:oleObj>
              </mc:Choice>
              <mc:Fallback>
                <p:oleObj name="Equation" r:id="rId47" imgW="114102" imgH="177492" progId="Equation.DSMT4">
                  <p:embed/>
                  <p:pic>
                    <p:nvPicPr>
                      <p:cNvPr id="202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963" y="5810250"/>
                        <a:ext cx="2111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" name="Object 105"/>
          <p:cNvGraphicFramePr>
            <a:graphicFrameLocks noChangeAspect="1"/>
          </p:cNvGraphicFramePr>
          <p:nvPr/>
        </p:nvGraphicFramePr>
        <p:xfrm>
          <a:off x="8347075" y="6264275"/>
          <a:ext cx="23336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9" imgW="126780" imgH="164814" progId="Equation.DSMT4">
                  <p:embed/>
                </p:oleObj>
              </mc:Choice>
              <mc:Fallback>
                <p:oleObj name="Equation" r:id="rId49" imgW="126780" imgH="164814" progId="Equation.DSMT4">
                  <p:embed/>
                  <p:pic>
                    <p:nvPicPr>
                      <p:cNvPr id="20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075" y="6264275"/>
                        <a:ext cx="233363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" name="Freeform 93"/>
          <p:cNvSpPr>
            <a:spLocks/>
          </p:cNvSpPr>
          <p:nvPr/>
        </p:nvSpPr>
        <p:spPr bwMode="auto">
          <a:xfrm>
            <a:off x="223838" y="4222750"/>
            <a:ext cx="1585912" cy="531813"/>
          </a:xfrm>
          <a:custGeom>
            <a:avLst/>
            <a:gdLst>
              <a:gd name="T0" fmla="*/ 2147483647 w 510"/>
              <a:gd name="T1" fmla="*/ 2147483647 h 76"/>
              <a:gd name="T2" fmla="*/ 2147483647 w 510"/>
              <a:gd name="T3" fmla="*/ 2147483647 h 76"/>
              <a:gd name="T4" fmla="*/ 2147483647 w 510"/>
              <a:gd name="T5" fmla="*/ 2147483647 h 76"/>
              <a:gd name="T6" fmla="*/ 2147483647 w 510"/>
              <a:gd name="T7" fmla="*/ 2147483647 h 76"/>
              <a:gd name="T8" fmla="*/ 2147483647 w 510"/>
              <a:gd name="T9" fmla="*/ 2147483647 h 76"/>
              <a:gd name="T10" fmla="*/ 2147483647 w 510"/>
              <a:gd name="T11" fmla="*/ 2147483647 h 76"/>
              <a:gd name="T12" fmla="*/ 2147483647 w 510"/>
              <a:gd name="T13" fmla="*/ 2147483647 h 76"/>
              <a:gd name="T14" fmla="*/ 2147483647 w 510"/>
              <a:gd name="T15" fmla="*/ 2147483647 h 76"/>
              <a:gd name="T16" fmla="*/ 2147483647 w 510"/>
              <a:gd name="T17" fmla="*/ 2147483647 h 76"/>
              <a:gd name="T18" fmla="*/ 2147483647 w 510"/>
              <a:gd name="T19" fmla="*/ 2147483647 h 76"/>
              <a:gd name="T20" fmla="*/ 2147483647 w 510"/>
              <a:gd name="T21" fmla="*/ 2147483647 h 76"/>
              <a:gd name="T22" fmla="*/ 2147483647 w 510"/>
              <a:gd name="T23" fmla="*/ 2147483647 h 76"/>
              <a:gd name="T24" fmla="*/ 2147483647 w 510"/>
              <a:gd name="T25" fmla="*/ 2147483647 h 76"/>
              <a:gd name="T26" fmla="*/ 2147483647 w 510"/>
              <a:gd name="T27" fmla="*/ 2147483647 h 76"/>
              <a:gd name="T28" fmla="*/ 2147483647 w 510"/>
              <a:gd name="T29" fmla="*/ 2147483647 h 76"/>
              <a:gd name="T30" fmla="*/ 2147483647 w 510"/>
              <a:gd name="T31" fmla="*/ 2147483647 h 76"/>
              <a:gd name="T32" fmla="*/ 2147483647 w 510"/>
              <a:gd name="T33" fmla="*/ 2147483647 h 76"/>
              <a:gd name="T34" fmla="*/ 2147483647 w 510"/>
              <a:gd name="T35" fmla="*/ 2147483647 h 76"/>
              <a:gd name="T36" fmla="*/ 2147483647 w 510"/>
              <a:gd name="T37" fmla="*/ 2147483647 h 76"/>
              <a:gd name="T38" fmla="*/ 2147483647 w 510"/>
              <a:gd name="T39" fmla="*/ 2147483647 h 76"/>
              <a:gd name="T40" fmla="*/ 2147483647 w 510"/>
              <a:gd name="T41" fmla="*/ 2147483647 h 76"/>
              <a:gd name="T42" fmla="*/ 2147483647 w 510"/>
              <a:gd name="T43" fmla="*/ 2147483647 h 76"/>
              <a:gd name="T44" fmla="*/ 2147483647 w 510"/>
              <a:gd name="T45" fmla="*/ 2147483647 h 76"/>
              <a:gd name="T46" fmla="*/ 2147483647 w 510"/>
              <a:gd name="T47" fmla="*/ 2147483647 h 76"/>
              <a:gd name="T48" fmla="*/ 2147483647 w 510"/>
              <a:gd name="T49" fmla="*/ 2147483647 h 76"/>
              <a:gd name="T50" fmla="*/ 2147483647 w 510"/>
              <a:gd name="T51" fmla="*/ 2147483647 h 76"/>
              <a:gd name="T52" fmla="*/ 2147483647 w 510"/>
              <a:gd name="T53" fmla="*/ 2147483647 h 76"/>
              <a:gd name="T54" fmla="*/ 2147483647 w 510"/>
              <a:gd name="T55" fmla="*/ 2147483647 h 76"/>
              <a:gd name="T56" fmla="*/ 2147483647 w 510"/>
              <a:gd name="T57" fmla="*/ 2147483647 h 76"/>
              <a:gd name="T58" fmla="*/ 2147483647 w 510"/>
              <a:gd name="T59" fmla="*/ 2147483647 h 76"/>
              <a:gd name="T60" fmla="*/ 2147483647 w 510"/>
              <a:gd name="T61" fmla="*/ 2147483647 h 76"/>
              <a:gd name="T62" fmla="*/ 2147483647 w 510"/>
              <a:gd name="T63" fmla="*/ 2147483647 h 76"/>
              <a:gd name="T64" fmla="*/ 2147483647 w 510"/>
              <a:gd name="T65" fmla="*/ 2147483647 h 76"/>
              <a:gd name="T66" fmla="*/ 2147483647 w 510"/>
              <a:gd name="T67" fmla="*/ 2147483647 h 76"/>
              <a:gd name="T68" fmla="*/ 2147483647 w 510"/>
              <a:gd name="T69" fmla="*/ 2147483647 h 76"/>
              <a:gd name="T70" fmla="*/ 2147483647 w 510"/>
              <a:gd name="T71" fmla="*/ 2147483647 h 76"/>
              <a:gd name="T72" fmla="*/ 2147483647 w 510"/>
              <a:gd name="T73" fmla="*/ 2147483647 h 76"/>
              <a:gd name="T74" fmla="*/ 2147483647 w 510"/>
              <a:gd name="T75" fmla="*/ 2147483647 h 76"/>
              <a:gd name="T76" fmla="*/ 2147483647 w 510"/>
              <a:gd name="T77" fmla="*/ 2147483647 h 76"/>
              <a:gd name="T78" fmla="*/ 2147483647 w 510"/>
              <a:gd name="T79" fmla="*/ 2147483647 h 76"/>
              <a:gd name="T80" fmla="*/ 2147483647 w 510"/>
              <a:gd name="T81" fmla="*/ 2147483647 h 76"/>
              <a:gd name="T82" fmla="*/ 2147483647 w 510"/>
              <a:gd name="T83" fmla="*/ 2147483647 h 76"/>
              <a:gd name="T84" fmla="*/ 2147483647 w 510"/>
              <a:gd name="T85" fmla="*/ 2147483647 h 76"/>
              <a:gd name="T86" fmla="*/ 2147483647 w 510"/>
              <a:gd name="T87" fmla="*/ 2147483647 h 76"/>
              <a:gd name="T88" fmla="*/ 2147483647 w 510"/>
              <a:gd name="T89" fmla="*/ 2147483647 h 76"/>
              <a:gd name="T90" fmla="*/ 2147483647 w 510"/>
              <a:gd name="T91" fmla="*/ 2147483647 h 76"/>
              <a:gd name="T92" fmla="*/ 2147483647 w 510"/>
              <a:gd name="T93" fmla="*/ 2147483647 h 76"/>
              <a:gd name="T94" fmla="*/ 2147483647 w 510"/>
              <a:gd name="T95" fmla="*/ 2147483647 h 76"/>
              <a:gd name="T96" fmla="*/ 2147483647 w 510"/>
              <a:gd name="T97" fmla="*/ 2147483647 h 76"/>
              <a:gd name="T98" fmla="*/ 2147483647 w 510"/>
              <a:gd name="T99" fmla="*/ 2147483647 h 76"/>
              <a:gd name="T100" fmla="*/ 2147483647 w 510"/>
              <a:gd name="T101" fmla="*/ 2147483647 h 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10"/>
              <a:gd name="T154" fmla="*/ 0 h 76"/>
              <a:gd name="T155" fmla="*/ 510 w 510"/>
              <a:gd name="T156" fmla="*/ 76 h 7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10" h="76">
                <a:moveTo>
                  <a:pt x="0" y="0"/>
                </a:moveTo>
                <a:lnTo>
                  <a:pt x="2" y="1"/>
                </a:lnTo>
                <a:lnTo>
                  <a:pt x="4" y="1"/>
                </a:lnTo>
                <a:lnTo>
                  <a:pt x="6" y="1"/>
                </a:lnTo>
                <a:lnTo>
                  <a:pt x="8" y="1"/>
                </a:lnTo>
                <a:lnTo>
                  <a:pt x="10" y="1"/>
                </a:lnTo>
                <a:lnTo>
                  <a:pt x="12" y="1"/>
                </a:lnTo>
                <a:lnTo>
                  <a:pt x="14" y="1"/>
                </a:lnTo>
                <a:lnTo>
                  <a:pt x="16" y="2"/>
                </a:lnTo>
                <a:lnTo>
                  <a:pt x="18" y="2"/>
                </a:lnTo>
                <a:lnTo>
                  <a:pt x="20" y="2"/>
                </a:lnTo>
                <a:lnTo>
                  <a:pt x="22" y="2"/>
                </a:lnTo>
                <a:lnTo>
                  <a:pt x="24" y="2"/>
                </a:lnTo>
                <a:lnTo>
                  <a:pt x="26" y="2"/>
                </a:lnTo>
                <a:lnTo>
                  <a:pt x="28" y="3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6" y="3"/>
                </a:lnTo>
                <a:lnTo>
                  <a:pt x="38" y="3"/>
                </a:lnTo>
                <a:lnTo>
                  <a:pt x="40" y="3"/>
                </a:lnTo>
                <a:lnTo>
                  <a:pt x="42" y="4"/>
                </a:lnTo>
                <a:lnTo>
                  <a:pt x="44" y="4"/>
                </a:lnTo>
                <a:lnTo>
                  <a:pt x="46" y="4"/>
                </a:lnTo>
                <a:lnTo>
                  <a:pt x="48" y="4"/>
                </a:lnTo>
                <a:lnTo>
                  <a:pt x="50" y="4"/>
                </a:lnTo>
                <a:lnTo>
                  <a:pt x="52" y="4"/>
                </a:lnTo>
                <a:lnTo>
                  <a:pt x="54" y="5"/>
                </a:lnTo>
                <a:lnTo>
                  <a:pt x="56" y="5"/>
                </a:lnTo>
                <a:lnTo>
                  <a:pt x="58" y="5"/>
                </a:lnTo>
                <a:lnTo>
                  <a:pt x="60" y="5"/>
                </a:lnTo>
                <a:lnTo>
                  <a:pt x="62" y="5"/>
                </a:lnTo>
                <a:lnTo>
                  <a:pt x="64" y="5"/>
                </a:lnTo>
                <a:lnTo>
                  <a:pt x="66" y="6"/>
                </a:lnTo>
                <a:lnTo>
                  <a:pt x="68" y="6"/>
                </a:lnTo>
                <a:lnTo>
                  <a:pt x="70" y="6"/>
                </a:lnTo>
                <a:lnTo>
                  <a:pt x="72" y="6"/>
                </a:lnTo>
                <a:lnTo>
                  <a:pt x="74" y="6"/>
                </a:lnTo>
                <a:lnTo>
                  <a:pt x="76" y="6"/>
                </a:lnTo>
                <a:lnTo>
                  <a:pt x="78" y="7"/>
                </a:lnTo>
                <a:lnTo>
                  <a:pt x="80" y="7"/>
                </a:lnTo>
                <a:lnTo>
                  <a:pt x="82" y="7"/>
                </a:lnTo>
                <a:lnTo>
                  <a:pt x="84" y="7"/>
                </a:lnTo>
                <a:lnTo>
                  <a:pt x="86" y="7"/>
                </a:lnTo>
                <a:lnTo>
                  <a:pt x="88" y="7"/>
                </a:lnTo>
                <a:lnTo>
                  <a:pt x="90" y="7"/>
                </a:lnTo>
                <a:lnTo>
                  <a:pt x="92" y="8"/>
                </a:lnTo>
                <a:lnTo>
                  <a:pt x="94" y="8"/>
                </a:lnTo>
                <a:lnTo>
                  <a:pt x="96" y="8"/>
                </a:lnTo>
                <a:lnTo>
                  <a:pt x="98" y="8"/>
                </a:lnTo>
                <a:lnTo>
                  <a:pt x="100" y="8"/>
                </a:lnTo>
                <a:lnTo>
                  <a:pt x="102" y="8"/>
                </a:lnTo>
                <a:lnTo>
                  <a:pt x="104" y="9"/>
                </a:lnTo>
                <a:lnTo>
                  <a:pt x="106" y="9"/>
                </a:lnTo>
                <a:lnTo>
                  <a:pt x="108" y="9"/>
                </a:lnTo>
                <a:lnTo>
                  <a:pt x="110" y="9"/>
                </a:lnTo>
                <a:lnTo>
                  <a:pt x="112" y="9"/>
                </a:lnTo>
                <a:lnTo>
                  <a:pt x="114" y="9"/>
                </a:lnTo>
                <a:lnTo>
                  <a:pt x="116" y="10"/>
                </a:lnTo>
                <a:lnTo>
                  <a:pt x="118" y="10"/>
                </a:lnTo>
                <a:lnTo>
                  <a:pt x="120" y="10"/>
                </a:lnTo>
                <a:lnTo>
                  <a:pt x="122" y="10"/>
                </a:lnTo>
                <a:lnTo>
                  <a:pt x="124" y="10"/>
                </a:lnTo>
                <a:lnTo>
                  <a:pt x="126" y="11"/>
                </a:lnTo>
                <a:lnTo>
                  <a:pt x="128" y="11"/>
                </a:lnTo>
                <a:lnTo>
                  <a:pt x="130" y="11"/>
                </a:lnTo>
                <a:lnTo>
                  <a:pt x="132" y="11"/>
                </a:lnTo>
                <a:lnTo>
                  <a:pt x="134" y="11"/>
                </a:lnTo>
                <a:lnTo>
                  <a:pt x="136" y="11"/>
                </a:lnTo>
                <a:lnTo>
                  <a:pt x="138" y="12"/>
                </a:lnTo>
                <a:lnTo>
                  <a:pt x="140" y="12"/>
                </a:lnTo>
                <a:lnTo>
                  <a:pt x="142" y="12"/>
                </a:lnTo>
                <a:lnTo>
                  <a:pt x="144" y="12"/>
                </a:lnTo>
                <a:lnTo>
                  <a:pt x="146" y="12"/>
                </a:lnTo>
                <a:lnTo>
                  <a:pt x="148" y="12"/>
                </a:lnTo>
                <a:lnTo>
                  <a:pt x="150" y="13"/>
                </a:lnTo>
                <a:lnTo>
                  <a:pt x="152" y="13"/>
                </a:lnTo>
                <a:lnTo>
                  <a:pt x="154" y="13"/>
                </a:lnTo>
                <a:lnTo>
                  <a:pt x="156" y="13"/>
                </a:lnTo>
                <a:lnTo>
                  <a:pt x="158" y="13"/>
                </a:lnTo>
                <a:lnTo>
                  <a:pt x="160" y="13"/>
                </a:lnTo>
                <a:lnTo>
                  <a:pt x="162" y="14"/>
                </a:lnTo>
                <a:lnTo>
                  <a:pt x="164" y="14"/>
                </a:lnTo>
                <a:lnTo>
                  <a:pt x="166" y="14"/>
                </a:lnTo>
                <a:lnTo>
                  <a:pt x="168" y="14"/>
                </a:lnTo>
                <a:lnTo>
                  <a:pt x="170" y="14"/>
                </a:lnTo>
                <a:lnTo>
                  <a:pt x="172" y="15"/>
                </a:lnTo>
                <a:lnTo>
                  <a:pt x="174" y="15"/>
                </a:lnTo>
                <a:lnTo>
                  <a:pt x="176" y="15"/>
                </a:lnTo>
                <a:lnTo>
                  <a:pt x="178" y="15"/>
                </a:lnTo>
                <a:lnTo>
                  <a:pt x="180" y="15"/>
                </a:lnTo>
                <a:lnTo>
                  <a:pt x="182" y="16"/>
                </a:lnTo>
                <a:lnTo>
                  <a:pt x="184" y="16"/>
                </a:lnTo>
                <a:lnTo>
                  <a:pt x="186" y="16"/>
                </a:lnTo>
                <a:lnTo>
                  <a:pt x="188" y="16"/>
                </a:lnTo>
                <a:lnTo>
                  <a:pt x="190" y="16"/>
                </a:lnTo>
                <a:lnTo>
                  <a:pt x="192" y="16"/>
                </a:lnTo>
                <a:lnTo>
                  <a:pt x="194" y="17"/>
                </a:lnTo>
                <a:lnTo>
                  <a:pt x="196" y="17"/>
                </a:lnTo>
                <a:lnTo>
                  <a:pt x="198" y="17"/>
                </a:lnTo>
                <a:lnTo>
                  <a:pt x="200" y="17"/>
                </a:lnTo>
                <a:lnTo>
                  <a:pt x="202" y="17"/>
                </a:lnTo>
                <a:lnTo>
                  <a:pt x="204" y="18"/>
                </a:lnTo>
                <a:lnTo>
                  <a:pt x="206" y="18"/>
                </a:lnTo>
                <a:lnTo>
                  <a:pt x="208" y="18"/>
                </a:lnTo>
                <a:lnTo>
                  <a:pt x="210" y="18"/>
                </a:lnTo>
                <a:lnTo>
                  <a:pt x="212" y="18"/>
                </a:lnTo>
                <a:lnTo>
                  <a:pt x="214" y="19"/>
                </a:lnTo>
                <a:lnTo>
                  <a:pt x="216" y="19"/>
                </a:lnTo>
                <a:lnTo>
                  <a:pt x="218" y="19"/>
                </a:lnTo>
                <a:lnTo>
                  <a:pt x="220" y="19"/>
                </a:lnTo>
                <a:lnTo>
                  <a:pt x="222" y="19"/>
                </a:lnTo>
                <a:lnTo>
                  <a:pt x="224" y="20"/>
                </a:lnTo>
                <a:lnTo>
                  <a:pt x="226" y="20"/>
                </a:lnTo>
                <a:lnTo>
                  <a:pt x="228" y="20"/>
                </a:lnTo>
                <a:lnTo>
                  <a:pt x="230" y="20"/>
                </a:lnTo>
                <a:lnTo>
                  <a:pt x="232" y="20"/>
                </a:lnTo>
                <a:lnTo>
                  <a:pt x="234" y="21"/>
                </a:lnTo>
                <a:lnTo>
                  <a:pt x="236" y="21"/>
                </a:lnTo>
                <a:lnTo>
                  <a:pt x="238" y="21"/>
                </a:lnTo>
                <a:lnTo>
                  <a:pt x="240" y="21"/>
                </a:lnTo>
                <a:lnTo>
                  <a:pt x="242" y="21"/>
                </a:lnTo>
                <a:lnTo>
                  <a:pt x="244" y="22"/>
                </a:lnTo>
                <a:lnTo>
                  <a:pt x="246" y="22"/>
                </a:lnTo>
                <a:lnTo>
                  <a:pt x="248" y="22"/>
                </a:lnTo>
                <a:lnTo>
                  <a:pt x="250" y="22"/>
                </a:lnTo>
                <a:lnTo>
                  <a:pt x="252" y="22"/>
                </a:lnTo>
                <a:lnTo>
                  <a:pt x="254" y="23"/>
                </a:lnTo>
                <a:lnTo>
                  <a:pt x="256" y="23"/>
                </a:lnTo>
                <a:lnTo>
                  <a:pt x="258" y="23"/>
                </a:lnTo>
                <a:lnTo>
                  <a:pt x="260" y="23"/>
                </a:lnTo>
                <a:lnTo>
                  <a:pt x="262" y="23"/>
                </a:lnTo>
                <a:lnTo>
                  <a:pt x="264" y="24"/>
                </a:lnTo>
                <a:lnTo>
                  <a:pt x="266" y="24"/>
                </a:lnTo>
                <a:lnTo>
                  <a:pt x="268" y="24"/>
                </a:lnTo>
                <a:lnTo>
                  <a:pt x="270" y="24"/>
                </a:lnTo>
                <a:lnTo>
                  <a:pt x="272" y="25"/>
                </a:lnTo>
                <a:lnTo>
                  <a:pt x="274" y="25"/>
                </a:lnTo>
                <a:lnTo>
                  <a:pt x="276" y="25"/>
                </a:lnTo>
                <a:lnTo>
                  <a:pt x="278" y="25"/>
                </a:lnTo>
                <a:lnTo>
                  <a:pt x="280" y="25"/>
                </a:lnTo>
                <a:lnTo>
                  <a:pt x="282" y="26"/>
                </a:lnTo>
                <a:lnTo>
                  <a:pt x="284" y="26"/>
                </a:lnTo>
                <a:lnTo>
                  <a:pt x="286" y="26"/>
                </a:lnTo>
                <a:lnTo>
                  <a:pt x="288" y="26"/>
                </a:lnTo>
                <a:lnTo>
                  <a:pt x="290" y="27"/>
                </a:lnTo>
                <a:lnTo>
                  <a:pt x="292" y="27"/>
                </a:lnTo>
                <a:lnTo>
                  <a:pt x="294" y="27"/>
                </a:lnTo>
                <a:lnTo>
                  <a:pt x="296" y="27"/>
                </a:lnTo>
                <a:lnTo>
                  <a:pt x="298" y="27"/>
                </a:lnTo>
                <a:lnTo>
                  <a:pt x="300" y="28"/>
                </a:lnTo>
                <a:lnTo>
                  <a:pt x="302" y="28"/>
                </a:lnTo>
                <a:lnTo>
                  <a:pt x="304" y="28"/>
                </a:lnTo>
                <a:lnTo>
                  <a:pt x="306" y="28"/>
                </a:lnTo>
                <a:lnTo>
                  <a:pt x="308" y="29"/>
                </a:lnTo>
                <a:lnTo>
                  <a:pt x="310" y="29"/>
                </a:lnTo>
                <a:lnTo>
                  <a:pt x="312" y="29"/>
                </a:lnTo>
                <a:lnTo>
                  <a:pt x="314" y="29"/>
                </a:lnTo>
                <a:lnTo>
                  <a:pt x="316" y="30"/>
                </a:lnTo>
                <a:lnTo>
                  <a:pt x="318" y="30"/>
                </a:lnTo>
                <a:lnTo>
                  <a:pt x="320" y="30"/>
                </a:lnTo>
                <a:lnTo>
                  <a:pt x="322" y="30"/>
                </a:lnTo>
                <a:lnTo>
                  <a:pt x="324" y="31"/>
                </a:lnTo>
                <a:lnTo>
                  <a:pt x="326" y="31"/>
                </a:lnTo>
                <a:lnTo>
                  <a:pt x="328" y="31"/>
                </a:lnTo>
                <a:lnTo>
                  <a:pt x="330" y="31"/>
                </a:lnTo>
                <a:lnTo>
                  <a:pt x="332" y="32"/>
                </a:lnTo>
                <a:lnTo>
                  <a:pt x="334" y="32"/>
                </a:lnTo>
                <a:lnTo>
                  <a:pt x="336" y="32"/>
                </a:lnTo>
                <a:lnTo>
                  <a:pt x="338" y="32"/>
                </a:lnTo>
                <a:lnTo>
                  <a:pt x="340" y="33"/>
                </a:lnTo>
                <a:lnTo>
                  <a:pt x="342" y="33"/>
                </a:lnTo>
                <a:lnTo>
                  <a:pt x="344" y="33"/>
                </a:lnTo>
                <a:lnTo>
                  <a:pt x="346" y="33"/>
                </a:lnTo>
                <a:lnTo>
                  <a:pt x="348" y="34"/>
                </a:lnTo>
                <a:lnTo>
                  <a:pt x="350" y="34"/>
                </a:lnTo>
                <a:lnTo>
                  <a:pt x="352" y="34"/>
                </a:lnTo>
                <a:lnTo>
                  <a:pt x="354" y="34"/>
                </a:lnTo>
                <a:lnTo>
                  <a:pt x="356" y="35"/>
                </a:lnTo>
                <a:lnTo>
                  <a:pt x="358" y="35"/>
                </a:lnTo>
                <a:lnTo>
                  <a:pt x="360" y="35"/>
                </a:lnTo>
                <a:lnTo>
                  <a:pt x="362" y="36"/>
                </a:lnTo>
                <a:lnTo>
                  <a:pt x="364" y="36"/>
                </a:lnTo>
                <a:lnTo>
                  <a:pt x="366" y="36"/>
                </a:lnTo>
                <a:lnTo>
                  <a:pt x="368" y="36"/>
                </a:lnTo>
                <a:lnTo>
                  <a:pt x="370" y="37"/>
                </a:lnTo>
                <a:lnTo>
                  <a:pt x="372" y="37"/>
                </a:lnTo>
                <a:lnTo>
                  <a:pt x="374" y="37"/>
                </a:lnTo>
                <a:lnTo>
                  <a:pt x="376" y="38"/>
                </a:lnTo>
                <a:lnTo>
                  <a:pt x="378" y="38"/>
                </a:lnTo>
                <a:lnTo>
                  <a:pt x="380" y="38"/>
                </a:lnTo>
                <a:lnTo>
                  <a:pt x="382" y="38"/>
                </a:lnTo>
                <a:lnTo>
                  <a:pt x="384" y="39"/>
                </a:lnTo>
                <a:lnTo>
                  <a:pt x="386" y="39"/>
                </a:lnTo>
                <a:lnTo>
                  <a:pt x="388" y="39"/>
                </a:lnTo>
                <a:lnTo>
                  <a:pt x="390" y="40"/>
                </a:lnTo>
                <a:lnTo>
                  <a:pt x="392" y="40"/>
                </a:lnTo>
                <a:lnTo>
                  <a:pt x="394" y="40"/>
                </a:lnTo>
                <a:lnTo>
                  <a:pt x="396" y="41"/>
                </a:lnTo>
                <a:lnTo>
                  <a:pt x="398" y="41"/>
                </a:lnTo>
                <a:lnTo>
                  <a:pt x="400" y="41"/>
                </a:lnTo>
                <a:lnTo>
                  <a:pt x="402" y="42"/>
                </a:lnTo>
                <a:lnTo>
                  <a:pt x="404" y="42"/>
                </a:lnTo>
                <a:lnTo>
                  <a:pt x="406" y="42"/>
                </a:lnTo>
                <a:lnTo>
                  <a:pt x="408" y="42"/>
                </a:lnTo>
                <a:lnTo>
                  <a:pt x="410" y="43"/>
                </a:lnTo>
                <a:lnTo>
                  <a:pt x="412" y="43"/>
                </a:lnTo>
                <a:lnTo>
                  <a:pt x="414" y="44"/>
                </a:lnTo>
                <a:lnTo>
                  <a:pt x="416" y="44"/>
                </a:lnTo>
                <a:lnTo>
                  <a:pt x="418" y="44"/>
                </a:lnTo>
                <a:lnTo>
                  <a:pt x="420" y="45"/>
                </a:lnTo>
                <a:lnTo>
                  <a:pt x="422" y="45"/>
                </a:lnTo>
                <a:lnTo>
                  <a:pt x="424" y="45"/>
                </a:lnTo>
                <a:lnTo>
                  <a:pt x="426" y="46"/>
                </a:lnTo>
                <a:lnTo>
                  <a:pt x="428" y="46"/>
                </a:lnTo>
                <a:lnTo>
                  <a:pt x="430" y="46"/>
                </a:lnTo>
                <a:lnTo>
                  <a:pt x="432" y="47"/>
                </a:lnTo>
                <a:lnTo>
                  <a:pt x="434" y="47"/>
                </a:lnTo>
                <a:lnTo>
                  <a:pt x="436" y="48"/>
                </a:lnTo>
                <a:lnTo>
                  <a:pt x="438" y="48"/>
                </a:lnTo>
                <a:lnTo>
                  <a:pt x="440" y="48"/>
                </a:lnTo>
                <a:lnTo>
                  <a:pt x="442" y="49"/>
                </a:lnTo>
                <a:lnTo>
                  <a:pt x="444" y="49"/>
                </a:lnTo>
                <a:lnTo>
                  <a:pt x="446" y="50"/>
                </a:lnTo>
                <a:lnTo>
                  <a:pt x="448" y="50"/>
                </a:lnTo>
                <a:lnTo>
                  <a:pt x="450" y="50"/>
                </a:lnTo>
                <a:lnTo>
                  <a:pt x="452" y="51"/>
                </a:lnTo>
                <a:lnTo>
                  <a:pt x="454" y="51"/>
                </a:lnTo>
                <a:lnTo>
                  <a:pt x="456" y="52"/>
                </a:lnTo>
                <a:lnTo>
                  <a:pt x="458" y="52"/>
                </a:lnTo>
                <a:lnTo>
                  <a:pt x="460" y="53"/>
                </a:lnTo>
                <a:lnTo>
                  <a:pt x="462" y="53"/>
                </a:lnTo>
                <a:lnTo>
                  <a:pt x="464" y="54"/>
                </a:lnTo>
                <a:lnTo>
                  <a:pt x="466" y="54"/>
                </a:lnTo>
                <a:lnTo>
                  <a:pt x="468" y="55"/>
                </a:lnTo>
                <a:lnTo>
                  <a:pt x="470" y="55"/>
                </a:lnTo>
                <a:lnTo>
                  <a:pt x="472" y="56"/>
                </a:lnTo>
                <a:lnTo>
                  <a:pt x="474" y="56"/>
                </a:lnTo>
                <a:lnTo>
                  <a:pt x="476" y="57"/>
                </a:lnTo>
                <a:lnTo>
                  <a:pt x="478" y="57"/>
                </a:lnTo>
                <a:lnTo>
                  <a:pt x="480" y="58"/>
                </a:lnTo>
                <a:lnTo>
                  <a:pt x="482" y="59"/>
                </a:lnTo>
                <a:lnTo>
                  <a:pt x="484" y="59"/>
                </a:lnTo>
                <a:lnTo>
                  <a:pt x="486" y="60"/>
                </a:lnTo>
                <a:lnTo>
                  <a:pt x="488" y="61"/>
                </a:lnTo>
                <a:lnTo>
                  <a:pt x="490" y="61"/>
                </a:lnTo>
                <a:lnTo>
                  <a:pt x="492" y="62"/>
                </a:lnTo>
                <a:lnTo>
                  <a:pt x="494" y="63"/>
                </a:lnTo>
                <a:lnTo>
                  <a:pt x="496" y="64"/>
                </a:lnTo>
                <a:lnTo>
                  <a:pt x="498" y="65"/>
                </a:lnTo>
                <a:lnTo>
                  <a:pt x="500" y="66"/>
                </a:lnTo>
                <a:lnTo>
                  <a:pt x="502" y="67"/>
                </a:lnTo>
                <a:lnTo>
                  <a:pt x="504" y="68"/>
                </a:lnTo>
                <a:lnTo>
                  <a:pt x="506" y="70"/>
                </a:lnTo>
                <a:lnTo>
                  <a:pt x="508" y="72"/>
                </a:lnTo>
                <a:lnTo>
                  <a:pt x="510" y="76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60" name="Freeform 93"/>
          <p:cNvSpPr>
            <a:spLocks/>
          </p:cNvSpPr>
          <p:nvPr/>
        </p:nvSpPr>
        <p:spPr bwMode="auto">
          <a:xfrm>
            <a:off x="4525963" y="4230688"/>
            <a:ext cx="1585912" cy="531812"/>
          </a:xfrm>
          <a:custGeom>
            <a:avLst/>
            <a:gdLst>
              <a:gd name="T0" fmla="*/ 2147483647 w 510"/>
              <a:gd name="T1" fmla="*/ 2147483647 h 76"/>
              <a:gd name="T2" fmla="*/ 2147483647 w 510"/>
              <a:gd name="T3" fmla="*/ 2147483647 h 76"/>
              <a:gd name="T4" fmla="*/ 2147483647 w 510"/>
              <a:gd name="T5" fmla="*/ 2147483647 h 76"/>
              <a:gd name="T6" fmla="*/ 2147483647 w 510"/>
              <a:gd name="T7" fmla="*/ 2147483647 h 76"/>
              <a:gd name="T8" fmla="*/ 2147483647 w 510"/>
              <a:gd name="T9" fmla="*/ 2147483647 h 76"/>
              <a:gd name="T10" fmla="*/ 2147483647 w 510"/>
              <a:gd name="T11" fmla="*/ 2147483647 h 76"/>
              <a:gd name="T12" fmla="*/ 2147483647 w 510"/>
              <a:gd name="T13" fmla="*/ 2147483647 h 76"/>
              <a:gd name="T14" fmla="*/ 2147483647 w 510"/>
              <a:gd name="T15" fmla="*/ 2147483647 h 76"/>
              <a:gd name="T16" fmla="*/ 2147483647 w 510"/>
              <a:gd name="T17" fmla="*/ 2147483647 h 76"/>
              <a:gd name="T18" fmla="*/ 2147483647 w 510"/>
              <a:gd name="T19" fmla="*/ 2147483647 h 76"/>
              <a:gd name="T20" fmla="*/ 2147483647 w 510"/>
              <a:gd name="T21" fmla="*/ 2147483647 h 76"/>
              <a:gd name="T22" fmla="*/ 2147483647 w 510"/>
              <a:gd name="T23" fmla="*/ 2147483647 h 76"/>
              <a:gd name="T24" fmla="*/ 2147483647 w 510"/>
              <a:gd name="T25" fmla="*/ 2147483647 h 76"/>
              <a:gd name="T26" fmla="*/ 2147483647 w 510"/>
              <a:gd name="T27" fmla="*/ 2147483647 h 76"/>
              <a:gd name="T28" fmla="*/ 2147483647 w 510"/>
              <a:gd name="T29" fmla="*/ 2147483647 h 76"/>
              <a:gd name="T30" fmla="*/ 2147483647 w 510"/>
              <a:gd name="T31" fmla="*/ 2147483647 h 76"/>
              <a:gd name="T32" fmla="*/ 2147483647 w 510"/>
              <a:gd name="T33" fmla="*/ 2147483647 h 76"/>
              <a:gd name="T34" fmla="*/ 2147483647 w 510"/>
              <a:gd name="T35" fmla="*/ 2147483647 h 76"/>
              <a:gd name="T36" fmla="*/ 2147483647 w 510"/>
              <a:gd name="T37" fmla="*/ 2147483647 h 76"/>
              <a:gd name="T38" fmla="*/ 2147483647 w 510"/>
              <a:gd name="T39" fmla="*/ 2147483647 h 76"/>
              <a:gd name="T40" fmla="*/ 2147483647 w 510"/>
              <a:gd name="T41" fmla="*/ 2147483647 h 76"/>
              <a:gd name="T42" fmla="*/ 2147483647 w 510"/>
              <a:gd name="T43" fmla="*/ 2147483647 h 76"/>
              <a:gd name="T44" fmla="*/ 2147483647 w 510"/>
              <a:gd name="T45" fmla="*/ 2147483647 h 76"/>
              <a:gd name="T46" fmla="*/ 2147483647 w 510"/>
              <a:gd name="T47" fmla="*/ 2147483647 h 76"/>
              <a:gd name="T48" fmla="*/ 2147483647 w 510"/>
              <a:gd name="T49" fmla="*/ 2147483647 h 76"/>
              <a:gd name="T50" fmla="*/ 2147483647 w 510"/>
              <a:gd name="T51" fmla="*/ 2147483647 h 76"/>
              <a:gd name="T52" fmla="*/ 2147483647 w 510"/>
              <a:gd name="T53" fmla="*/ 2147483647 h 76"/>
              <a:gd name="T54" fmla="*/ 2147483647 w 510"/>
              <a:gd name="T55" fmla="*/ 2147483647 h 76"/>
              <a:gd name="T56" fmla="*/ 2147483647 w 510"/>
              <a:gd name="T57" fmla="*/ 2147483647 h 76"/>
              <a:gd name="T58" fmla="*/ 2147483647 w 510"/>
              <a:gd name="T59" fmla="*/ 2147483647 h 76"/>
              <a:gd name="T60" fmla="*/ 2147483647 w 510"/>
              <a:gd name="T61" fmla="*/ 2147483647 h 76"/>
              <a:gd name="T62" fmla="*/ 2147483647 w 510"/>
              <a:gd name="T63" fmla="*/ 2147483647 h 76"/>
              <a:gd name="T64" fmla="*/ 2147483647 w 510"/>
              <a:gd name="T65" fmla="*/ 2147483647 h 76"/>
              <a:gd name="T66" fmla="*/ 2147483647 w 510"/>
              <a:gd name="T67" fmla="*/ 2147483647 h 76"/>
              <a:gd name="T68" fmla="*/ 2147483647 w 510"/>
              <a:gd name="T69" fmla="*/ 2147483647 h 76"/>
              <a:gd name="T70" fmla="*/ 2147483647 w 510"/>
              <a:gd name="T71" fmla="*/ 2147483647 h 76"/>
              <a:gd name="T72" fmla="*/ 2147483647 w 510"/>
              <a:gd name="T73" fmla="*/ 2147483647 h 76"/>
              <a:gd name="T74" fmla="*/ 2147483647 w 510"/>
              <a:gd name="T75" fmla="*/ 2147483647 h 76"/>
              <a:gd name="T76" fmla="*/ 2147483647 w 510"/>
              <a:gd name="T77" fmla="*/ 2147483647 h 76"/>
              <a:gd name="T78" fmla="*/ 2147483647 w 510"/>
              <a:gd name="T79" fmla="*/ 2147483647 h 76"/>
              <a:gd name="T80" fmla="*/ 2147483647 w 510"/>
              <a:gd name="T81" fmla="*/ 2147483647 h 76"/>
              <a:gd name="T82" fmla="*/ 2147483647 w 510"/>
              <a:gd name="T83" fmla="*/ 2147483647 h 76"/>
              <a:gd name="T84" fmla="*/ 2147483647 w 510"/>
              <a:gd name="T85" fmla="*/ 2147483647 h 76"/>
              <a:gd name="T86" fmla="*/ 2147483647 w 510"/>
              <a:gd name="T87" fmla="*/ 2147483647 h 76"/>
              <a:gd name="T88" fmla="*/ 2147483647 w 510"/>
              <a:gd name="T89" fmla="*/ 2147483647 h 76"/>
              <a:gd name="T90" fmla="*/ 2147483647 w 510"/>
              <a:gd name="T91" fmla="*/ 2147483647 h 76"/>
              <a:gd name="T92" fmla="*/ 2147483647 w 510"/>
              <a:gd name="T93" fmla="*/ 2147483647 h 76"/>
              <a:gd name="T94" fmla="*/ 2147483647 w 510"/>
              <a:gd name="T95" fmla="*/ 2147483647 h 76"/>
              <a:gd name="T96" fmla="*/ 2147483647 w 510"/>
              <a:gd name="T97" fmla="*/ 2147483647 h 76"/>
              <a:gd name="T98" fmla="*/ 2147483647 w 510"/>
              <a:gd name="T99" fmla="*/ 2147483647 h 76"/>
              <a:gd name="T100" fmla="*/ 2147483647 w 510"/>
              <a:gd name="T101" fmla="*/ 2147483647 h 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10"/>
              <a:gd name="T154" fmla="*/ 0 h 76"/>
              <a:gd name="T155" fmla="*/ 510 w 510"/>
              <a:gd name="T156" fmla="*/ 76 h 7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10" h="76">
                <a:moveTo>
                  <a:pt x="0" y="0"/>
                </a:moveTo>
                <a:lnTo>
                  <a:pt x="2" y="1"/>
                </a:lnTo>
                <a:lnTo>
                  <a:pt x="4" y="1"/>
                </a:lnTo>
                <a:lnTo>
                  <a:pt x="6" y="1"/>
                </a:lnTo>
                <a:lnTo>
                  <a:pt x="8" y="1"/>
                </a:lnTo>
                <a:lnTo>
                  <a:pt x="10" y="1"/>
                </a:lnTo>
                <a:lnTo>
                  <a:pt x="12" y="1"/>
                </a:lnTo>
                <a:lnTo>
                  <a:pt x="14" y="1"/>
                </a:lnTo>
                <a:lnTo>
                  <a:pt x="16" y="2"/>
                </a:lnTo>
                <a:lnTo>
                  <a:pt x="18" y="2"/>
                </a:lnTo>
                <a:lnTo>
                  <a:pt x="20" y="2"/>
                </a:lnTo>
                <a:lnTo>
                  <a:pt x="22" y="2"/>
                </a:lnTo>
                <a:lnTo>
                  <a:pt x="24" y="2"/>
                </a:lnTo>
                <a:lnTo>
                  <a:pt x="26" y="2"/>
                </a:lnTo>
                <a:lnTo>
                  <a:pt x="28" y="3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6" y="3"/>
                </a:lnTo>
                <a:lnTo>
                  <a:pt x="38" y="3"/>
                </a:lnTo>
                <a:lnTo>
                  <a:pt x="40" y="3"/>
                </a:lnTo>
                <a:lnTo>
                  <a:pt x="42" y="4"/>
                </a:lnTo>
                <a:lnTo>
                  <a:pt x="44" y="4"/>
                </a:lnTo>
                <a:lnTo>
                  <a:pt x="46" y="4"/>
                </a:lnTo>
                <a:lnTo>
                  <a:pt x="48" y="4"/>
                </a:lnTo>
                <a:lnTo>
                  <a:pt x="50" y="4"/>
                </a:lnTo>
                <a:lnTo>
                  <a:pt x="52" y="4"/>
                </a:lnTo>
                <a:lnTo>
                  <a:pt x="54" y="5"/>
                </a:lnTo>
                <a:lnTo>
                  <a:pt x="56" y="5"/>
                </a:lnTo>
                <a:lnTo>
                  <a:pt x="58" y="5"/>
                </a:lnTo>
                <a:lnTo>
                  <a:pt x="60" y="5"/>
                </a:lnTo>
                <a:lnTo>
                  <a:pt x="62" y="5"/>
                </a:lnTo>
                <a:lnTo>
                  <a:pt x="64" y="5"/>
                </a:lnTo>
                <a:lnTo>
                  <a:pt x="66" y="6"/>
                </a:lnTo>
                <a:lnTo>
                  <a:pt x="68" y="6"/>
                </a:lnTo>
                <a:lnTo>
                  <a:pt x="70" y="6"/>
                </a:lnTo>
                <a:lnTo>
                  <a:pt x="72" y="6"/>
                </a:lnTo>
                <a:lnTo>
                  <a:pt x="74" y="6"/>
                </a:lnTo>
                <a:lnTo>
                  <a:pt x="76" y="6"/>
                </a:lnTo>
                <a:lnTo>
                  <a:pt x="78" y="7"/>
                </a:lnTo>
                <a:lnTo>
                  <a:pt x="80" y="7"/>
                </a:lnTo>
                <a:lnTo>
                  <a:pt x="82" y="7"/>
                </a:lnTo>
                <a:lnTo>
                  <a:pt x="84" y="7"/>
                </a:lnTo>
                <a:lnTo>
                  <a:pt x="86" y="7"/>
                </a:lnTo>
                <a:lnTo>
                  <a:pt x="88" y="7"/>
                </a:lnTo>
                <a:lnTo>
                  <a:pt x="90" y="7"/>
                </a:lnTo>
                <a:lnTo>
                  <a:pt x="92" y="8"/>
                </a:lnTo>
                <a:lnTo>
                  <a:pt x="94" y="8"/>
                </a:lnTo>
                <a:lnTo>
                  <a:pt x="96" y="8"/>
                </a:lnTo>
                <a:lnTo>
                  <a:pt x="98" y="8"/>
                </a:lnTo>
                <a:lnTo>
                  <a:pt x="100" y="8"/>
                </a:lnTo>
                <a:lnTo>
                  <a:pt x="102" y="8"/>
                </a:lnTo>
                <a:lnTo>
                  <a:pt x="104" y="9"/>
                </a:lnTo>
                <a:lnTo>
                  <a:pt x="106" y="9"/>
                </a:lnTo>
                <a:lnTo>
                  <a:pt x="108" y="9"/>
                </a:lnTo>
                <a:lnTo>
                  <a:pt x="110" y="9"/>
                </a:lnTo>
                <a:lnTo>
                  <a:pt x="112" y="9"/>
                </a:lnTo>
                <a:lnTo>
                  <a:pt x="114" y="9"/>
                </a:lnTo>
                <a:lnTo>
                  <a:pt x="116" y="10"/>
                </a:lnTo>
                <a:lnTo>
                  <a:pt x="118" y="10"/>
                </a:lnTo>
                <a:lnTo>
                  <a:pt x="120" y="10"/>
                </a:lnTo>
                <a:lnTo>
                  <a:pt x="122" y="10"/>
                </a:lnTo>
                <a:lnTo>
                  <a:pt x="124" y="10"/>
                </a:lnTo>
                <a:lnTo>
                  <a:pt x="126" y="11"/>
                </a:lnTo>
                <a:lnTo>
                  <a:pt x="128" y="11"/>
                </a:lnTo>
                <a:lnTo>
                  <a:pt x="130" y="11"/>
                </a:lnTo>
                <a:lnTo>
                  <a:pt x="132" y="11"/>
                </a:lnTo>
                <a:lnTo>
                  <a:pt x="134" y="11"/>
                </a:lnTo>
                <a:lnTo>
                  <a:pt x="136" y="11"/>
                </a:lnTo>
                <a:lnTo>
                  <a:pt x="138" y="12"/>
                </a:lnTo>
                <a:lnTo>
                  <a:pt x="140" y="12"/>
                </a:lnTo>
                <a:lnTo>
                  <a:pt x="142" y="12"/>
                </a:lnTo>
                <a:lnTo>
                  <a:pt x="144" y="12"/>
                </a:lnTo>
                <a:lnTo>
                  <a:pt x="146" y="12"/>
                </a:lnTo>
                <a:lnTo>
                  <a:pt x="148" y="12"/>
                </a:lnTo>
                <a:lnTo>
                  <a:pt x="150" y="13"/>
                </a:lnTo>
                <a:lnTo>
                  <a:pt x="152" y="13"/>
                </a:lnTo>
                <a:lnTo>
                  <a:pt x="154" y="13"/>
                </a:lnTo>
                <a:lnTo>
                  <a:pt x="156" y="13"/>
                </a:lnTo>
                <a:lnTo>
                  <a:pt x="158" y="13"/>
                </a:lnTo>
                <a:lnTo>
                  <a:pt x="160" y="13"/>
                </a:lnTo>
                <a:lnTo>
                  <a:pt x="162" y="14"/>
                </a:lnTo>
                <a:lnTo>
                  <a:pt x="164" y="14"/>
                </a:lnTo>
                <a:lnTo>
                  <a:pt x="166" y="14"/>
                </a:lnTo>
                <a:lnTo>
                  <a:pt x="168" y="14"/>
                </a:lnTo>
                <a:lnTo>
                  <a:pt x="170" y="14"/>
                </a:lnTo>
                <a:lnTo>
                  <a:pt x="172" y="15"/>
                </a:lnTo>
                <a:lnTo>
                  <a:pt x="174" y="15"/>
                </a:lnTo>
                <a:lnTo>
                  <a:pt x="176" y="15"/>
                </a:lnTo>
                <a:lnTo>
                  <a:pt x="178" y="15"/>
                </a:lnTo>
                <a:lnTo>
                  <a:pt x="180" y="15"/>
                </a:lnTo>
                <a:lnTo>
                  <a:pt x="182" y="16"/>
                </a:lnTo>
                <a:lnTo>
                  <a:pt x="184" y="16"/>
                </a:lnTo>
                <a:lnTo>
                  <a:pt x="186" y="16"/>
                </a:lnTo>
                <a:lnTo>
                  <a:pt x="188" y="16"/>
                </a:lnTo>
                <a:lnTo>
                  <a:pt x="190" y="16"/>
                </a:lnTo>
                <a:lnTo>
                  <a:pt x="192" y="16"/>
                </a:lnTo>
                <a:lnTo>
                  <a:pt x="194" y="17"/>
                </a:lnTo>
                <a:lnTo>
                  <a:pt x="196" y="17"/>
                </a:lnTo>
                <a:lnTo>
                  <a:pt x="198" y="17"/>
                </a:lnTo>
                <a:lnTo>
                  <a:pt x="200" y="17"/>
                </a:lnTo>
                <a:lnTo>
                  <a:pt x="202" y="17"/>
                </a:lnTo>
                <a:lnTo>
                  <a:pt x="204" y="18"/>
                </a:lnTo>
                <a:lnTo>
                  <a:pt x="206" y="18"/>
                </a:lnTo>
                <a:lnTo>
                  <a:pt x="208" y="18"/>
                </a:lnTo>
                <a:lnTo>
                  <a:pt x="210" y="18"/>
                </a:lnTo>
                <a:lnTo>
                  <a:pt x="212" y="18"/>
                </a:lnTo>
                <a:lnTo>
                  <a:pt x="214" y="19"/>
                </a:lnTo>
                <a:lnTo>
                  <a:pt x="216" y="19"/>
                </a:lnTo>
                <a:lnTo>
                  <a:pt x="218" y="19"/>
                </a:lnTo>
                <a:lnTo>
                  <a:pt x="220" y="19"/>
                </a:lnTo>
                <a:lnTo>
                  <a:pt x="222" y="19"/>
                </a:lnTo>
                <a:lnTo>
                  <a:pt x="224" y="20"/>
                </a:lnTo>
                <a:lnTo>
                  <a:pt x="226" y="20"/>
                </a:lnTo>
                <a:lnTo>
                  <a:pt x="228" y="20"/>
                </a:lnTo>
                <a:lnTo>
                  <a:pt x="230" y="20"/>
                </a:lnTo>
                <a:lnTo>
                  <a:pt x="232" y="20"/>
                </a:lnTo>
                <a:lnTo>
                  <a:pt x="234" y="21"/>
                </a:lnTo>
                <a:lnTo>
                  <a:pt x="236" y="21"/>
                </a:lnTo>
                <a:lnTo>
                  <a:pt x="238" y="21"/>
                </a:lnTo>
                <a:lnTo>
                  <a:pt x="240" y="21"/>
                </a:lnTo>
                <a:lnTo>
                  <a:pt x="242" y="21"/>
                </a:lnTo>
                <a:lnTo>
                  <a:pt x="244" y="22"/>
                </a:lnTo>
                <a:lnTo>
                  <a:pt x="246" y="22"/>
                </a:lnTo>
                <a:lnTo>
                  <a:pt x="248" y="22"/>
                </a:lnTo>
                <a:lnTo>
                  <a:pt x="250" y="22"/>
                </a:lnTo>
                <a:lnTo>
                  <a:pt x="252" y="22"/>
                </a:lnTo>
                <a:lnTo>
                  <a:pt x="254" y="23"/>
                </a:lnTo>
                <a:lnTo>
                  <a:pt x="256" y="23"/>
                </a:lnTo>
                <a:lnTo>
                  <a:pt x="258" y="23"/>
                </a:lnTo>
                <a:lnTo>
                  <a:pt x="260" y="23"/>
                </a:lnTo>
                <a:lnTo>
                  <a:pt x="262" y="23"/>
                </a:lnTo>
                <a:lnTo>
                  <a:pt x="264" y="24"/>
                </a:lnTo>
                <a:lnTo>
                  <a:pt x="266" y="24"/>
                </a:lnTo>
                <a:lnTo>
                  <a:pt x="268" y="24"/>
                </a:lnTo>
                <a:lnTo>
                  <a:pt x="270" y="24"/>
                </a:lnTo>
                <a:lnTo>
                  <a:pt x="272" y="25"/>
                </a:lnTo>
                <a:lnTo>
                  <a:pt x="274" y="25"/>
                </a:lnTo>
                <a:lnTo>
                  <a:pt x="276" y="25"/>
                </a:lnTo>
                <a:lnTo>
                  <a:pt x="278" y="25"/>
                </a:lnTo>
                <a:lnTo>
                  <a:pt x="280" y="25"/>
                </a:lnTo>
                <a:lnTo>
                  <a:pt x="282" y="26"/>
                </a:lnTo>
                <a:lnTo>
                  <a:pt x="284" y="26"/>
                </a:lnTo>
                <a:lnTo>
                  <a:pt x="286" y="26"/>
                </a:lnTo>
                <a:lnTo>
                  <a:pt x="288" y="26"/>
                </a:lnTo>
                <a:lnTo>
                  <a:pt x="290" y="27"/>
                </a:lnTo>
                <a:lnTo>
                  <a:pt x="292" y="27"/>
                </a:lnTo>
                <a:lnTo>
                  <a:pt x="294" y="27"/>
                </a:lnTo>
                <a:lnTo>
                  <a:pt x="296" y="27"/>
                </a:lnTo>
                <a:lnTo>
                  <a:pt x="298" y="27"/>
                </a:lnTo>
                <a:lnTo>
                  <a:pt x="300" y="28"/>
                </a:lnTo>
                <a:lnTo>
                  <a:pt x="302" y="28"/>
                </a:lnTo>
                <a:lnTo>
                  <a:pt x="304" y="28"/>
                </a:lnTo>
                <a:lnTo>
                  <a:pt x="306" y="28"/>
                </a:lnTo>
                <a:lnTo>
                  <a:pt x="308" y="29"/>
                </a:lnTo>
                <a:lnTo>
                  <a:pt x="310" y="29"/>
                </a:lnTo>
                <a:lnTo>
                  <a:pt x="312" y="29"/>
                </a:lnTo>
                <a:lnTo>
                  <a:pt x="314" y="29"/>
                </a:lnTo>
                <a:lnTo>
                  <a:pt x="316" y="30"/>
                </a:lnTo>
                <a:lnTo>
                  <a:pt x="318" y="30"/>
                </a:lnTo>
                <a:lnTo>
                  <a:pt x="320" y="30"/>
                </a:lnTo>
                <a:lnTo>
                  <a:pt x="322" y="30"/>
                </a:lnTo>
                <a:lnTo>
                  <a:pt x="324" y="31"/>
                </a:lnTo>
                <a:lnTo>
                  <a:pt x="326" y="31"/>
                </a:lnTo>
                <a:lnTo>
                  <a:pt x="328" y="31"/>
                </a:lnTo>
                <a:lnTo>
                  <a:pt x="330" y="31"/>
                </a:lnTo>
                <a:lnTo>
                  <a:pt x="332" y="32"/>
                </a:lnTo>
                <a:lnTo>
                  <a:pt x="334" y="32"/>
                </a:lnTo>
                <a:lnTo>
                  <a:pt x="336" y="32"/>
                </a:lnTo>
                <a:lnTo>
                  <a:pt x="338" y="32"/>
                </a:lnTo>
                <a:lnTo>
                  <a:pt x="340" y="33"/>
                </a:lnTo>
                <a:lnTo>
                  <a:pt x="342" y="33"/>
                </a:lnTo>
                <a:lnTo>
                  <a:pt x="344" y="33"/>
                </a:lnTo>
                <a:lnTo>
                  <a:pt x="346" y="33"/>
                </a:lnTo>
                <a:lnTo>
                  <a:pt x="348" y="34"/>
                </a:lnTo>
                <a:lnTo>
                  <a:pt x="350" y="34"/>
                </a:lnTo>
                <a:lnTo>
                  <a:pt x="352" y="34"/>
                </a:lnTo>
                <a:lnTo>
                  <a:pt x="354" y="34"/>
                </a:lnTo>
                <a:lnTo>
                  <a:pt x="356" y="35"/>
                </a:lnTo>
                <a:lnTo>
                  <a:pt x="358" y="35"/>
                </a:lnTo>
                <a:lnTo>
                  <a:pt x="360" y="35"/>
                </a:lnTo>
                <a:lnTo>
                  <a:pt x="362" y="36"/>
                </a:lnTo>
                <a:lnTo>
                  <a:pt x="364" y="36"/>
                </a:lnTo>
                <a:lnTo>
                  <a:pt x="366" y="36"/>
                </a:lnTo>
                <a:lnTo>
                  <a:pt x="368" y="36"/>
                </a:lnTo>
                <a:lnTo>
                  <a:pt x="370" y="37"/>
                </a:lnTo>
                <a:lnTo>
                  <a:pt x="372" y="37"/>
                </a:lnTo>
                <a:lnTo>
                  <a:pt x="374" y="37"/>
                </a:lnTo>
                <a:lnTo>
                  <a:pt x="376" y="38"/>
                </a:lnTo>
                <a:lnTo>
                  <a:pt x="378" y="38"/>
                </a:lnTo>
                <a:lnTo>
                  <a:pt x="380" y="38"/>
                </a:lnTo>
                <a:lnTo>
                  <a:pt x="382" y="38"/>
                </a:lnTo>
                <a:lnTo>
                  <a:pt x="384" y="39"/>
                </a:lnTo>
                <a:lnTo>
                  <a:pt x="386" y="39"/>
                </a:lnTo>
                <a:lnTo>
                  <a:pt x="388" y="39"/>
                </a:lnTo>
                <a:lnTo>
                  <a:pt x="390" y="40"/>
                </a:lnTo>
                <a:lnTo>
                  <a:pt x="392" y="40"/>
                </a:lnTo>
                <a:lnTo>
                  <a:pt x="394" y="40"/>
                </a:lnTo>
                <a:lnTo>
                  <a:pt x="396" y="41"/>
                </a:lnTo>
                <a:lnTo>
                  <a:pt x="398" y="41"/>
                </a:lnTo>
                <a:lnTo>
                  <a:pt x="400" y="41"/>
                </a:lnTo>
                <a:lnTo>
                  <a:pt x="402" y="42"/>
                </a:lnTo>
                <a:lnTo>
                  <a:pt x="404" y="42"/>
                </a:lnTo>
                <a:lnTo>
                  <a:pt x="406" y="42"/>
                </a:lnTo>
                <a:lnTo>
                  <a:pt x="408" y="42"/>
                </a:lnTo>
                <a:lnTo>
                  <a:pt x="410" y="43"/>
                </a:lnTo>
                <a:lnTo>
                  <a:pt x="412" y="43"/>
                </a:lnTo>
                <a:lnTo>
                  <a:pt x="414" y="44"/>
                </a:lnTo>
                <a:lnTo>
                  <a:pt x="416" y="44"/>
                </a:lnTo>
                <a:lnTo>
                  <a:pt x="418" y="44"/>
                </a:lnTo>
                <a:lnTo>
                  <a:pt x="420" y="45"/>
                </a:lnTo>
                <a:lnTo>
                  <a:pt x="422" y="45"/>
                </a:lnTo>
                <a:lnTo>
                  <a:pt x="424" y="45"/>
                </a:lnTo>
                <a:lnTo>
                  <a:pt x="426" y="46"/>
                </a:lnTo>
                <a:lnTo>
                  <a:pt x="428" y="46"/>
                </a:lnTo>
                <a:lnTo>
                  <a:pt x="430" y="46"/>
                </a:lnTo>
                <a:lnTo>
                  <a:pt x="432" y="47"/>
                </a:lnTo>
                <a:lnTo>
                  <a:pt x="434" y="47"/>
                </a:lnTo>
                <a:lnTo>
                  <a:pt x="436" y="48"/>
                </a:lnTo>
                <a:lnTo>
                  <a:pt x="438" y="48"/>
                </a:lnTo>
                <a:lnTo>
                  <a:pt x="440" y="48"/>
                </a:lnTo>
                <a:lnTo>
                  <a:pt x="442" y="49"/>
                </a:lnTo>
                <a:lnTo>
                  <a:pt x="444" y="49"/>
                </a:lnTo>
                <a:lnTo>
                  <a:pt x="446" y="50"/>
                </a:lnTo>
                <a:lnTo>
                  <a:pt x="448" y="50"/>
                </a:lnTo>
                <a:lnTo>
                  <a:pt x="450" y="50"/>
                </a:lnTo>
                <a:lnTo>
                  <a:pt x="452" y="51"/>
                </a:lnTo>
                <a:lnTo>
                  <a:pt x="454" y="51"/>
                </a:lnTo>
                <a:lnTo>
                  <a:pt x="456" y="52"/>
                </a:lnTo>
                <a:lnTo>
                  <a:pt x="458" y="52"/>
                </a:lnTo>
                <a:lnTo>
                  <a:pt x="460" y="53"/>
                </a:lnTo>
                <a:lnTo>
                  <a:pt x="462" y="53"/>
                </a:lnTo>
                <a:lnTo>
                  <a:pt x="464" y="54"/>
                </a:lnTo>
                <a:lnTo>
                  <a:pt x="466" y="54"/>
                </a:lnTo>
                <a:lnTo>
                  <a:pt x="468" y="55"/>
                </a:lnTo>
                <a:lnTo>
                  <a:pt x="470" y="55"/>
                </a:lnTo>
                <a:lnTo>
                  <a:pt x="472" y="56"/>
                </a:lnTo>
                <a:lnTo>
                  <a:pt x="474" y="56"/>
                </a:lnTo>
                <a:lnTo>
                  <a:pt x="476" y="57"/>
                </a:lnTo>
                <a:lnTo>
                  <a:pt x="478" y="57"/>
                </a:lnTo>
                <a:lnTo>
                  <a:pt x="480" y="58"/>
                </a:lnTo>
                <a:lnTo>
                  <a:pt x="482" y="59"/>
                </a:lnTo>
                <a:lnTo>
                  <a:pt x="484" y="59"/>
                </a:lnTo>
                <a:lnTo>
                  <a:pt x="486" y="60"/>
                </a:lnTo>
                <a:lnTo>
                  <a:pt x="488" y="61"/>
                </a:lnTo>
                <a:lnTo>
                  <a:pt x="490" y="61"/>
                </a:lnTo>
                <a:lnTo>
                  <a:pt x="492" y="62"/>
                </a:lnTo>
                <a:lnTo>
                  <a:pt x="494" y="63"/>
                </a:lnTo>
                <a:lnTo>
                  <a:pt x="496" y="64"/>
                </a:lnTo>
                <a:lnTo>
                  <a:pt x="498" y="65"/>
                </a:lnTo>
                <a:lnTo>
                  <a:pt x="500" y="66"/>
                </a:lnTo>
                <a:lnTo>
                  <a:pt x="502" y="67"/>
                </a:lnTo>
                <a:lnTo>
                  <a:pt x="504" y="68"/>
                </a:lnTo>
                <a:lnTo>
                  <a:pt x="506" y="70"/>
                </a:lnTo>
                <a:lnTo>
                  <a:pt x="508" y="72"/>
                </a:lnTo>
                <a:lnTo>
                  <a:pt x="510" y="76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" name="Oval 203"/>
          <p:cNvSpPr/>
          <p:nvPr/>
        </p:nvSpPr>
        <p:spPr>
          <a:xfrm>
            <a:off x="1773238" y="4706938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5" name="Oval 204"/>
          <p:cNvSpPr/>
          <p:nvPr/>
        </p:nvSpPr>
        <p:spPr>
          <a:xfrm>
            <a:off x="2093913" y="4486275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6" name="Oval 205"/>
          <p:cNvSpPr/>
          <p:nvPr/>
        </p:nvSpPr>
        <p:spPr>
          <a:xfrm>
            <a:off x="2405063" y="4375150"/>
            <a:ext cx="69850" cy="8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7" name="Oval 206"/>
          <p:cNvSpPr/>
          <p:nvPr/>
        </p:nvSpPr>
        <p:spPr>
          <a:xfrm>
            <a:off x="3208338" y="4217988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6076950" y="4740275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9" name="Oval 208"/>
          <p:cNvSpPr/>
          <p:nvPr/>
        </p:nvSpPr>
        <p:spPr>
          <a:xfrm>
            <a:off x="5759450" y="4511675"/>
            <a:ext cx="71438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0" name="Oval 209"/>
          <p:cNvSpPr/>
          <p:nvPr/>
        </p:nvSpPr>
        <p:spPr>
          <a:xfrm>
            <a:off x="5451475" y="4392613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1" name="Oval 210"/>
          <p:cNvSpPr/>
          <p:nvPr/>
        </p:nvSpPr>
        <p:spPr>
          <a:xfrm>
            <a:off x="4641850" y="4219575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2" name="Freeform 92"/>
          <p:cNvSpPr>
            <a:spLocks/>
          </p:cNvSpPr>
          <p:nvPr/>
        </p:nvSpPr>
        <p:spPr bwMode="auto">
          <a:xfrm>
            <a:off x="1793875" y="4232275"/>
            <a:ext cx="1582738" cy="503238"/>
          </a:xfrm>
          <a:custGeom>
            <a:avLst/>
            <a:gdLst>
              <a:gd name="T0" fmla="*/ 2147483647 w 509"/>
              <a:gd name="T1" fmla="*/ 2147483647 h 72"/>
              <a:gd name="T2" fmla="*/ 2147483647 w 509"/>
              <a:gd name="T3" fmla="*/ 2147483647 h 72"/>
              <a:gd name="T4" fmla="*/ 2147483647 w 509"/>
              <a:gd name="T5" fmla="*/ 2147483647 h 72"/>
              <a:gd name="T6" fmla="*/ 2147483647 w 509"/>
              <a:gd name="T7" fmla="*/ 2147483647 h 72"/>
              <a:gd name="T8" fmla="*/ 2147483647 w 509"/>
              <a:gd name="T9" fmla="*/ 2147483647 h 72"/>
              <a:gd name="T10" fmla="*/ 2147483647 w 509"/>
              <a:gd name="T11" fmla="*/ 2147483647 h 72"/>
              <a:gd name="T12" fmla="*/ 2147483647 w 509"/>
              <a:gd name="T13" fmla="*/ 2147483647 h 72"/>
              <a:gd name="T14" fmla="*/ 2147483647 w 509"/>
              <a:gd name="T15" fmla="*/ 2147483647 h 72"/>
              <a:gd name="T16" fmla="*/ 2147483647 w 509"/>
              <a:gd name="T17" fmla="*/ 2147483647 h 72"/>
              <a:gd name="T18" fmla="*/ 2147483647 w 509"/>
              <a:gd name="T19" fmla="*/ 2147483647 h 72"/>
              <a:gd name="T20" fmla="*/ 2147483647 w 509"/>
              <a:gd name="T21" fmla="*/ 2147483647 h 72"/>
              <a:gd name="T22" fmla="*/ 2147483647 w 509"/>
              <a:gd name="T23" fmla="*/ 2147483647 h 72"/>
              <a:gd name="T24" fmla="*/ 2147483647 w 509"/>
              <a:gd name="T25" fmla="*/ 2147483647 h 72"/>
              <a:gd name="T26" fmla="*/ 2147483647 w 509"/>
              <a:gd name="T27" fmla="*/ 2147483647 h 72"/>
              <a:gd name="T28" fmla="*/ 2147483647 w 509"/>
              <a:gd name="T29" fmla="*/ 2147483647 h 72"/>
              <a:gd name="T30" fmla="*/ 2147483647 w 509"/>
              <a:gd name="T31" fmla="*/ 2147483647 h 72"/>
              <a:gd name="T32" fmla="*/ 2147483647 w 509"/>
              <a:gd name="T33" fmla="*/ 2147483647 h 72"/>
              <a:gd name="T34" fmla="*/ 2147483647 w 509"/>
              <a:gd name="T35" fmla="*/ 2147483647 h 72"/>
              <a:gd name="T36" fmla="*/ 2147483647 w 509"/>
              <a:gd name="T37" fmla="*/ 2147483647 h 72"/>
              <a:gd name="T38" fmla="*/ 2147483647 w 509"/>
              <a:gd name="T39" fmla="*/ 2147483647 h 72"/>
              <a:gd name="T40" fmla="*/ 2147483647 w 509"/>
              <a:gd name="T41" fmla="*/ 2147483647 h 72"/>
              <a:gd name="T42" fmla="*/ 2147483647 w 509"/>
              <a:gd name="T43" fmla="*/ 2147483647 h 72"/>
              <a:gd name="T44" fmla="*/ 2147483647 w 509"/>
              <a:gd name="T45" fmla="*/ 2147483647 h 72"/>
              <a:gd name="T46" fmla="*/ 2147483647 w 509"/>
              <a:gd name="T47" fmla="*/ 2147483647 h 72"/>
              <a:gd name="T48" fmla="*/ 2147483647 w 509"/>
              <a:gd name="T49" fmla="*/ 2147483647 h 72"/>
              <a:gd name="T50" fmla="*/ 2147483647 w 509"/>
              <a:gd name="T51" fmla="*/ 2147483647 h 72"/>
              <a:gd name="T52" fmla="*/ 2147483647 w 509"/>
              <a:gd name="T53" fmla="*/ 2147483647 h 72"/>
              <a:gd name="T54" fmla="*/ 2147483647 w 509"/>
              <a:gd name="T55" fmla="*/ 2147483647 h 72"/>
              <a:gd name="T56" fmla="*/ 2147483647 w 509"/>
              <a:gd name="T57" fmla="*/ 2147483647 h 72"/>
              <a:gd name="T58" fmla="*/ 2147483647 w 509"/>
              <a:gd name="T59" fmla="*/ 2147483647 h 72"/>
              <a:gd name="T60" fmla="*/ 2147483647 w 509"/>
              <a:gd name="T61" fmla="*/ 2147483647 h 72"/>
              <a:gd name="T62" fmla="*/ 2147483647 w 509"/>
              <a:gd name="T63" fmla="*/ 2147483647 h 72"/>
              <a:gd name="T64" fmla="*/ 2147483647 w 509"/>
              <a:gd name="T65" fmla="*/ 2147483647 h 72"/>
              <a:gd name="T66" fmla="*/ 2147483647 w 509"/>
              <a:gd name="T67" fmla="*/ 2147483647 h 72"/>
              <a:gd name="T68" fmla="*/ 2147483647 w 509"/>
              <a:gd name="T69" fmla="*/ 2147483647 h 72"/>
              <a:gd name="T70" fmla="*/ 2147483647 w 509"/>
              <a:gd name="T71" fmla="*/ 2147483647 h 72"/>
              <a:gd name="T72" fmla="*/ 2147483647 w 509"/>
              <a:gd name="T73" fmla="*/ 2147483647 h 72"/>
              <a:gd name="T74" fmla="*/ 2147483647 w 509"/>
              <a:gd name="T75" fmla="*/ 2147483647 h 72"/>
              <a:gd name="T76" fmla="*/ 2147483647 w 509"/>
              <a:gd name="T77" fmla="*/ 2147483647 h 72"/>
              <a:gd name="T78" fmla="*/ 2147483647 w 509"/>
              <a:gd name="T79" fmla="*/ 2147483647 h 72"/>
              <a:gd name="T80" fmla="*/ 2147483647 w 509"/>
              <a:gd name="T81" fmla="*/ 2147483647 h 72"/>
              <a:gd name="T82" fmla="*/ 2147483647 w 509"/>
              <a:gd name="T83" fmla="*/ 2147483647 h 72"/>
              <a:gd name="T84" fmla="*/ 2147483647 w 509"/>
              <a:gd name="T85" fmla="*/ 2147483647 h 72"/>
              <a:gd name="T86" fmla="*/ 2147483647 w 509"/>
              <a:gd name="T87" fmla="*/ 2147483647 h 72"/>
              <a:gd name="T88" fmla="*/ 2147483647 w 509"/>
              <a:gd name="T89" fmla="*/ 2147483647 h 72"/>
              <a:gd name="T90" fmla="*/ 2147483647 w 509"/>
              <a:gd name="T91" fmla="*/ 2147483647 h 72"/>
              <a:gd name="T92" fmla="*/ 2147483647 w 509"/>
              <a:gd name="T93" fmla="*/ 2147483647 h 72"/>
              <a:gd name="T94" fmla="*/ 2147483647 w 509"/>
              <a:gd name="T95" fmla="*/ 2147483647 h 72"/>
              <a:gd name="T96" fmla="*/ 2147483647 w 509"/>
              <a:gd name="T97" fmla="*/ 2147483647 h 72"/>
              <a:gd name="T98" fmla="*/ 2147483647 w 509"/>
              <a:gd name="T99" fmla="*/ 2147483647 h 72"/>
              <a:gd name="T100" fmla="*/ 2147483647 w 509"/>
              <a:gd name="T101" fmla="*/ 0 h 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09"/>
              <a:gd name="T154" fmla="*/ 0 h 72"/>
              <a:gd name="T155" fmla="*/ 509 w 509"/>
              <a:gd name="T156" fmla="*/ 72 h 7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09" h="72">
                <a:moveTo>
                  <a:pt x="0" y="72"/>
                </a:moveTo>
                <a:lnTo>
                  <a:pt x="2" y="70"/>
                </a:lnTo>
                <a:lnTo>
                  <a:pt x="4" y="68"/>
                </a:lnTo>
                <a:lnTo>
                  <a:pt x="6" y="67"/>
                </a:lnTo>
                <a:lnTo>
                  <a:pt x="8" y="66"/>
                </a:lnTo>
                <a:lnTo>
                  <a:pt x="10" y="65"/>
                </a:lnTo>
                <a:lnTo>
                  <a:pt x="12" y="64"/>
                </a:lnTo>
                <a:lnTo>
                  <a:pt x="14" y="63"/>
                </a:lnTo>
                <a:lnTo>
                  <a:pt x="16" y="62"/>
                </a:lnTo>
                <a:lnTo>
                  <a:pt x="18" y="61"/>
                </a:lnTo>
                <a:lnTo>
                  <a:pt x="20" y="61"/>
                </a:lnTo>
                <a:lnTo>
                  <a:pt x="22" y="60"/>
                </a:lnTo>
                <a:lnTo>
                  <a:pt x="24" y="59"/>
                </a:lnTo>
                <a:lnTo>
                  <a:pt x="26" y="59"/>
                </a:lnTo>
                <a:lnTo>
                  <a:pt x="28" y="58"/>
                </a:lnTo>
                <a:lnTo>
                  <a:pt x="30" y="57"/>
                </a:lnTo>
                <a:lnTo>
                  <a:pt x="32" y="57"/>
                </a:lnTo>
                <a:lnTo>
                  <a:pt x="34" y="56"/>
                </a:lnTo>
                <a:lnTo>
                  <a:pt x="36" y="56"/>
                </a:lnTo>
                <a:lnTo>
                  <a:pt x="38" y="55"/>
                </a:lnTo>
                <a:lnTo>
                  <a:pt x="40" y="55"/>
                </a:lnTo>
                <a:lnTo>
                  <a:pt x="42" y="54"/>
                </a:lnTo>
                <a:lnTo>
                  <a:pt x="44" y="54"/>
                </a:lnTo>
                <a:lnTo>
                  <a:pt x="46" y="53"/>
                </a:lnTo>
                <a:lnTo>
                  <a:pt x="48" y="53"/>
                </a:lnTo>
                <a:lnTo>
                  <a:pt x="50" y="52"/>
                </a:lnTo>
                <a:lnTo>
                  <a:pt x="52" y="52"/>
                </a:lnTo>
                <a:lnTo>
                  <a:pt x="54" y="51"/>
                </a:lnTo>
                <a:lnTo>
                  <a:pt x="56" y="51"/>
                </a:lnTo>
                <a:lnTo>
                  <a:pt x="58" y="50"/>
                </a:lnTo>
                <a:lnTo>
                  <a:pt x="60" y="50"/>
                </a:lnTo>
                <a:lnTo>
                  <a:pt x="62" y="50"/>
                </a:lnTo>
                <a:lnTo>
                  <a:pt x="64" y="49"/>
                </a:lnTo>
                <a:lnTo>
                  <a:pt x="66" y="49"/>
                </a:lnTo>
                <a:lnTo>
                  <a:pt x="68" y="48"/>
                </a:lnTo>
                <a:lnTo>
                  <a:pt x="70" y="48"/>
                </a:lnTo>
                <a:lnTo>
                  <a:pt x="72" y="48"/>
                </a:lnTo>
                <a:lnTo>
                  <a:pt x="74" y="47"/>
                </a:lnTo>
                <a:lnTo>
                  <a:pt x="76" y="47"/>
                </a:lnTo>
                <a:lnTo>
                  <a:pt x="78" y="46"/>
                </a:lnTo>
                <a:lnTo>
                  <a:pt x="80" y="46"/>
                </a:lnTo>
                <a:lnTo>
                  <a:pt x="82" y="46"/>
                </a:lnTo>
                <a:lnTo>
                  <a:pt x="84" y="45"/>
                </a:lnTo>
                <a:lnTo>
                  <a:pt x="86" y="45"/>
                </a:lnTo>
                <a:lnTo>
                  <a:pt x="88" y="45"/>
                </a:lnTo>
                <a:lnTo>
                  <a:pt x="90" y="44"/>
                </a:lnTo>
                <a:lnTo>
                  <a:pt x="92" y="44"/>
                </a:lnTo>
                <a:lnTo>
                  <a:pt x="94" y="44"/>
                </a:lnTo>
                <a:lnTo>
                  <a:pt x="96" y="43"/>
                </a:lnTo>
                <a:lnTo>
                  <a:pt x="98" y="43"/>
                </a:lnTo>
                <a:lnTo>
                  <a:pt x="100" y="42"/>
                </a:lnTo>
                <a:lnTo>
                  <a:pt x="102" y="42"/>
                </a:lnTo>
                <a:lnTo>
                  <a:pt x="104" y="42"/>
                </a:lnTo>
                <a:lnTo>
                  <a:pt x="106" y="42"/>
                </a:lnTo>
                <a:lnTo>
                  <a:pt x="108" y="41"/>
                </a:lnTo>
                <a:lnTo>
                  <a:pt x="110" y="41"/>
                </a:lnTo>
                <a:lnTo>
                  <a:pt x="112" y="41"/>
                </a:lnTo>
                <a:lnTo>
                  <a:pt x="114" y="40"/>
                </a:lnTo>
                <a:lnTo>
                  <a:pt x="116" y="40"/>
                </a:lnTo>
                <a:lnTo>
                  <a:pt x="118" y="40"/>
                </a:lnTo>
                <a:lnTo>
                  <a:pt x="120" y="39"/>
                </a:lnTo>
                <a:lnTo>
                  <a:pt x="122" y="39"/>
                </a:lnTo>
                <a:lnTo>
                  <a:pt x="124" y="39"/>
                </a:lnTo>
                <a:lnTo>
                  <a:pt x="126" y="38"/>
                </a:lnTo>
                <a:lnTo>
                  <a:pt x="128" y="38"/>
                </a:lnTo>
                <a:lnTo>
                  <a:pt x="130" y="38"/>
                </a:lnTo>
                <a:lnTo>
                  <a:pt x="132" y="38"/>
                </a:lnTo>
                <a:lnTo>
                  <a:pt x="134" y="37"/>
                </a:lnTo>
                <a:lnTo>
                  <a:pt x="136" y="37"/>
                </a:lnTo>
                <a:lnTo>
                  <a:pt x="138" y="37"/>
                </a:lnTo>
                <a:lnTo>
                  <a:pt x="140" y="36"/>
                </a:lnTo>
                <a:lnTo>
                  <a:pt x="142" y="36"/>
                </a:lnTo>
                <a:lnTo>
                  <a:pt x="144" y="36"/>
                </a:lnTo>
                <a:lnTo>
                  <a:pt x="146" y="36"/>
                </a:lnTo>
                <a:lnTo>
                  <a:pt x="148" y="35"/>
                </a:lnTo>
                <a:lnTo>
                  <a:pt x="150" y="35"/>
                </a:lnTo>
                <a:lnTo>
                  <a:pt x="152" y="35"/>
                </a:lnTo>
                <a:lnTo>
                  <a:pt x="154" y="34"/>
                </a:lnTo>
                <a:lnTo>
                  <a:pt x="156" y="34"/>
                </a:lnTo>
                <a:lnTo>
                  <a:pt x="158" y="34"/>
                </a:lnTo>
                <a:lnTo>
                  <a:pt x="160" y="34"/>
                </a:lnTo>
                <a:lnTo>
                  <a:pt x="162" y="33"/>
                </a:lnTo>
                <a:lnTo>
                  <a:pt x="164" y="33"/>
                </a:lnTo>
                <a:lnTo>
                  <a:pt x="166" y="33"/>
                </a:lnTo>
                <a:lnTo>
                  <a:pt x="168" y="33"/>
                </a:lnTo>
                <a:lnTo>
                  <a:pt x="170" y="32"/>
                </a:lnTo>
                <a:lnTo>
                  <a:pt x="172" y="32"/>
                </a:lnTo>
                <a:lnTo>
                  <a:pt x="174" y="32"/>
                </a:lnTo>
                <a:lnTo>
                  <a:pt x="176" y="32"/>
                </a:lnTo>
                <a:lnTo>
                  <a:pt x="178" y="31"/>
                </a:lnTo>
                <a:lnTo>
                  <a:pt x="180" y="31"/>
                </a:lnTo>
                <a:lnTo>
                  <a:pt x="182" y="31"/>
                </a:lnTo>
                <a:lnTo>
                  <a:pt x="184" y="31"/>
                </a:lnTo>
                <a:lnTo>
                  <a:pt x="186" y="30"/>
                </a:lnTo>
                <a:lnTo>
                  <a:pt x="188" y="30"/>
                </a:lnTo>
                <a:lnTo>
                  <a:pt x="190" y="30"/>
                </a:lnTo>
                <a:lnTo>
                  <a:pt x="192" y="30"/>
                </a:lnTo>
                <a:lnTo>
                  <a:pt x="194" y="29"/>
                </a:lnTo>
                <a:lnTo>
                  <a:pt x="196" y="29"/>
                </a:lnTo>
                <a:lnTo>
                  <a:pt x="198" y="29"/>
                </a:lnTo>
                <a:lnTo>
                  <a:pt x="200" y="29"/>
                </a:lnTo>
                <a:lnTo>
                  <a:pt x="202" y="28"/>
                </a:lnTo>
                <a:lnTo>
                  <a:pt x="204" y="28"/>
                </a:lnTo>
                <a:lnTo>
                  <a:pt x="206" y="28"/>
                </a:lnTo>
                <a:lnTo>
                  <a:pt x="208" y="28"/>
                </a:lnTo>
                <a:lnTo>
                  <a:pt x="210" y="27"/>
                </a:lnTo>
                <a:lnTo>
                  <a:pt x="212" y="27"/>
                </a:lnTo>
                <a:lnTo>
                  <a:pt x="214" y="27"/>
                </a:lnTo>
                <a:lnTo>
                  <a:pt x="216" y="27"/>
                </a:lnTo>
                <a:lnTo>
                  <a:pt x="218" y="27"/>
                </a:lnTo>
                <a:lnTo>
                  <a:pt x="220" y="26"/>
                </a:lnTo>
                <a:lnTo>
                  <a:pt x="222" y="26"/>
                </a:lnTo>
                <a:lnTo>
                  <a:pt x="224" y="26"/>
                </a:lnTo>
                <a:lnTo>
                  <a:pt x="226" y="26"/>
                </a:lnTo>
                <a:lnTo>
                  <a:pt x="228" y="25"/>
                </a:lnTo>
                <a:lnTo>
                  <a:pt x="230" y="25"/>
                </a:lnTo>
                <a:lnTo>
                  <a:pt x="232" y="25"/>
                </a:lnTo>
                <a:lnTo>
                  <a:pt x="234" y="25"/>
                </a:lnTo>
                <a:lnTo>
                  <a:pt x="236" y="25"/>
                </a:lnTo>
                <a:lnTo>
                  <a:pt x="238" y="24"/>
                </a:lnTo>
                <a:lnTo>
                  <a:pt x="240" y="24"/>
                </a:lnTo>
                <a:lnTo>
                  <a:pt x="242" y="24"/>
                </a:lnTo>
                <a:lnTo>
                  <a:pt x="244" y="24"/>
                </a:lnTo>
                <a:lnTo>
                  <a:pt x="246" y="23"/>
                </a:lnTo>
                <a:lnTo>
                  <a:pt x="248" y="23"/>
                </a:lnTo>
                <a:lnTo>
                  <a:pt x="250" y="23"/>
                </a:lnTo>
                <a:lnTo>
                  <a:pt x="252" y="23"/>
                </a:lnTo>
                <a:lnTo>
                  <a:pt x="254" y="23"/>
                </a:lnTo>
                <a:lnTo>
                  <a:pt x="256" y="22"/>
                </a:lnTo>
                <a:lnTo>
                  <a:pt x="258" y="22"/>
                </a:lnTo>
                <a:lnTo>
                  <a:pt x="260" y="22"/>
                </a:lnTo>
                <a:lnTo>
                  <a:pt x="262" y="22"/>
                </a:lnTo>
                <a:lnTo>
                  <a:pt x="264" y="22"/>
                </a:lnTo>
                <a:lnTo>
                  <a:pt x="266" y="21"/>
                </a:lnTo>
                <a:lnTo>
                  <a:pt x="268" y="21"/>
                </a:lnTo>
                <a:lnTo>
                  <a:pt x="270" y="21"/>
                </a:lnTo>
                <a:lnTo>
                  <a:pt x="272" y="21"/>
                </a:lnTo>
                <a:lnTo>
                  <a:pt x="274" y="21"/>
                </a:lnTo>
                <a:lnTo>
                  <a:pt x="276" y="20"/>
                </a:lnTo>
                <a:lnTo>
                  <a:pt x="278" y="20"/>
                </a:lnTo>
                <a:lnTo>
                  <a:pt x="280" y="20"/>
                </a:lnTo>
                <a:lnTo>
                  <a:pt x="282" y="20"/>
                </a:lnTo>
                <a:lnTo>
                  <a:pt x="284" y="20"/>
                </a:lnTo>
                <a:lnTo>
                  <a:pt x="286" y="19"/>
                </a:lnTo>
                <a:lnTo>
                  <a:pt x="288" y="19"/>
                </a:lnTo>
                <a:lnTo>
                  <a:pt x="290" y="19"/>
                </a:lnTo>
                <a:lnTo>
                  <a:pt x="292" y="19"/>
                </a:lnTo>
                <a:lnTo>
                  <a:pt x="294" y="19"/>
                </a:lnTo>
                <a:lnTo>
                  <a:pt x="296" y="18"/>
                </a:lnTo>
                <a:lnTo>
                  <a:pt x="298" y="18"/>
                </a:lnTo>
                <a:lnTo>
                  <a:pt x="300" y="18"/>
                </a:lnTo>
                <a:lnTo>
                  <a:pt x="302" y="18"/>
                </a:lnTo>
                <a:lnTo>
                  <a:pt x="304" y="18"/>
                </a:lnTo>
                <a:lnTo>
                  <a:pt x="306" y="17"/>
                </a:lnTo>
                <a:lnTo>
                  <a:pt x="308" y="17"/>
                </a:lnTo>
                <a:lnTo>
                  <a:pt x="310" y="17"/>
                </a:lnTo>
                <a:lnTo>
                  <a:pt x="312" y="17"/>
                </a:lnTo>
                <a:lnTo>
                  <a:pt x="314" y="17"/>
                </a:lnTo>
                <a:lnTo>
                  <a:pt x="316" y="16"/>
                </a:lnTo>
                <a:lnTo>
                  <a:pt x="318" y="16"/>
                </a:lnTo>
                <a:lnTo>
                  <a:pt x="320" y="16"/>
                </a:lnTo>
                <a:lnTo>
                  <a:pt x="322" y="16"/>
                </a:lnTo>
                <a:lnTo>
                  <a:pt x="324" y="16"/>
                </a:lnTo>
                <a:lnTo>
                  <a:pt x="326" y="16"/>
                </a:lnTo>
                <a:lnTo>
                  <a:pt x="328" y="15"/>
                </a:lnTo>
                <a:lnTo>
                  <a:pt x="330" y="15"/>
                </a:lnTo>
                <a:lnTo>
                  <a:pt x="332" y="15"/>
                </a:lnTo>
                <a:lnTo>
                  <a:pt x="334" y="15"/>
                </a:lnTo>
                <a:lnTo>
                  <a:pt x="336" y="15"/>
                </a:lnTo>
                <a:lnTo>
                  <a:pt x="338" y="14"/>
                </a:lnTo>
                <a:lnTo>
                  <a:pt x="340" y="14"/>
                </a:lnTo>
                <a:lnTo>
                  <a:pt x="342" y="14"/>
                </a:lnTo>
                <a:lnTo>
                  <a:pt x="344" y="14"/>
                </a:lnTo>
                <a:lnTo>
                  <a:pt x="346" y="14"/>
                </a:lnTo>
                <a:lnTo>
                  <a:pt x="348" y="13"/>
                </a:lnTo>
                <a:lnTo>
                  <a:pt x="350" y="13"/>
                </a:lnTo>
                <a:lnTo>
                  <a:pt x="352" y="13"/>
                </a:lnTo>
                <a:lnTo>
                  <a:pt x="354" y="13"/>
                </a:lnTo>
                <a:lnTo>
                  <a:pt x="356" y="13"/>
                </a:lnTo>
                <a:lnTo>
                  <a:pt x="358" y="13"/>
                </a:lnTo>
                <a:lnTo>
                  <a:pt x="360" y="12"/>
                </a:lnTo>
                <a:lnTo>
                  <a:pt x="362" y="12"/>
                </a:lnTo>
                <a:lnTo>
                  <a:pt x="364" y="12"/>
                </a:lnTo>
                <a:lnTo>
                  <a:pt x="366" y="12"/>
                </a:lnTo>
                <a:lnTo>
                  <a:pt x="368" y="12"/>
                </a:lnTo>
                <a:lnTo>
                  <a:pt x="370" y="12"/>
                </a:lnTo>
                <a:lnTo>
                  <a:pt x="372" y="11"/>
                </a:lnTo>
                <a:lnTo>
                  <a:pt x="374" y="11"/>
                </a:lnTo>
                <a:lnTo>
                  <a:pt x="376" y="11"/>
                </a:lnTo>
                <a:lnTo>
                  <a:pt x="378" y="11"/>
                </a:lnTo>
                <a:lnTo>
                  <a:pt x="380" y="11"/>
                </a:lnTo>
                <a:lnTo>
                  <a:pt x="382" y="11"/>
                </a:lnTo>
                <a:lnTo>
                  <a:pt x="384" y="10"/>
                </a:lnTo>
                <a:lnTo>
                  <a:pt x="386" y="10"/>
                </a:lnTo>
                <a:lnTo>
                  <a:pt x="388" y="10"/>
                </a:lnTo>
                <a:lnTo>
                  <a:pt x="390" y="10"/>
                </a:lnTo>
                <a:lnTo>
                  <a:pt x="392" y="10"/>
                </a:lnTo>
                <a:lnTo>
                  <a:pt x="394" y="9"/>
                </a:lnTo>
                <a:lnTo>
                  <a:pt x="396" y="9"/>
                </a:lnTo>
                <a:lnTo>
                  <a:pt x="398" y="9"/>
                </a:lnTo>
                <a:lnTo>
                  <a:pt x="400" y="9"/>
                </a:lnTo>
                <a:lnTo>
                  <a:pt x="402" y="9"/>
                </a:lnTo>
                <a:lnTo>
                  <a:pt x="404" y="9"/>
                </a:lnTo>
                <a:lnTo>
                  <a:pt x="406" y="8"/>
                </a:lnTo>
                <a:lnTo>
                  <a:pt x="408" y="8"/>
                </a:lnTo>
                <a:lnTo>
                  <a:pt x="410" y="8"/>
                </a:lnTo>
                <a:lnTo>
                  <a:pt x="412" y="8"/>
                </a:lnTo>
                <a:lnTo>
                  <a:pt x="414" y="8"/>
                </a:lnTo>
                <a:lnTo>
                  <a:pt x="416" y="8"/>
                </a:lnTo>
                <a:lnTo>
                  <a:pt x="418" y="7"/>
                </a:lnTo>
                <a:lnTo>
                  <a:pt x="420" y="7"/>
                </a:lnTo>
                <a:lnTo>
                  <a:pt x="422" y="7"/>
                </a:lnTo>
                <a:lnTo>
                  <a:pt x="424" y="7"/>
                </a:lnTo>
                <a:lnTo>
                  <a:pt x="426" y="7"/>
                </a:lnTo>
                <a:lnTo>
                  <a:pt x="428" y="7"/>
                </a:lnTo>
                <a:lnTo>
                  <a:pt x="430" y="7"/>
                </a:lnTo>
                <a:lnTo>
                  <a:pt x="432" y="6"/>
                </a:lnTo>
                <a:lnTo>
                  <a:pt x="434" y="6"/>
                </a:lnTo>
                <a:lnTo>
                  <a:pt x="436" y="6"/>
                </a:lnTo>
                <a:lnTo>
                  <a:pt x="438" y="6"/>
                </a:lnTo>
                <a:lnTo>
                  <a:pt x="440" y="6"/>
                </a:lnTo>
                <a:lnTo>
                  <a:pt x="442" y="6"/>
                </a:lnTo>
                <a:lnTo>
                  <a:pt x="444" y="5"/>
                </a:lnTo>
                <a:lnTo>
                  <a:pt x="446" y="5"/>
                </a:lnTo>
                <a:lnTo>
                  <a:pt x="448" y="5"/>
                </a:lnTo>
                <a:lnTo>
                  <a:pt x="450" y="5"/>
                </a:lnTo>
                <a:lnTo>
                  <a:pt x="452" y="5"/>
                </a:lnTo>
                <a:lnTo>
                  <a:pt x="454" y="5"/>
                </a:lnTo>
                <a:lnTo>
                  <a:pt x="456" y="4"/>
                </a:lnTo>
                <a:lnTo>
                  <a:pt x="458" y="4"/>
                </a:lnTo>
                <a:lnTo>
                  <a:pt x="460" y="4"/>
                </a:lnTo>
                <a:lnTo>
                  <a:pt x="462" y="4"/>
                </a:lnTo>
                <a:lnTo>
                  <a:pt x="464" y="4"/>
                </a:lnTo>
                <a:lnTo>
                  <a:pt x="466" y="4"/>
                </a:lnTo>
                <a:lnTo>
                  <a:pt x="468" y="3"/>
                </a:lnTo>
                <a:lnTo>
                  <a:pt x="470" y="3"/>
                </a:lnTo>
                <a:lnTo>
                  <a:pt x="472" y="3"/>
                </a:lnTo>
                <a:lnTo>
                  <a:pt x="474" y="3"/>
                </a:lnTo>
                <a:lnTo>
                  <a:pt x="476" y="3"/>
                </a:lnTo>
                <a:lnTo>
                  <a:pt x="478" y="3"/>
                </a:lnTo>
                <a:lnTo>
                  <a:pt x="480" y="3"/>
                </a:lnTo>
                <a:lnTo>
                  <a:pt x="482" y="2"/>
                </a:lnTo>
                <a:lnTo>
                  <a:pt x="484" y="2"/>
                </a:lnTo>
                <a:lnTo>
                  <a:pt x="486" y="2"/>
                </a:lnTo>
                <a:lnTo>
                  <a:pt x="488" y="2"/>
                </a:lnTo>
                <a:lnTo>
                  <a:pt x="490" y="2"/>
                </a:lnTo>
                <a:lnTo>
                  <a:pt x="492" y="2"/>
                </a:lnTo>
                <a:lnTo>
                  <a:pt x="494" y="1"/>
                </a:lnTo>
                <a:lnTo>
                  <a:pt x="496" y="1"/>
                </a:lnTo>
                <a:lnTo>
                  <a:pt x="498" y="1"/>
                </a:lnTo>
                <a:lnTo>
                  <a:pt x="500" y="1"/>
                </a:lnTo>
                <a:lnTo>
                  <a:pt x="502" y="1"/>
                </a:lnTo>
                <a:lnTo>
                  <a:pt x="504" y="1"/>
                </a:lnTo>
                <a:lnTo>
                  <a:pt x="506" y="1"/>
                </a:lnTo>
                <a:lnTo>
                  <a:pt x="508" y="0"/>
                </a:lnTo>
                <a:lnTo>
                  <a:pt x="509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70" name="TextBox 212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1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0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6" dur="1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9" dur="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5" dur="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8" dur="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0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2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6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6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482 1.30696E-6 L 3.33333E-6 1.30696E-6 " pathEditMode="relative" ptsTypes="AA">
                                      <p:cBhvr>
                                        <p:cTn id="315" dur="2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57" grpId="0" animBg="1"/>
      <p:bldP spid="1059" grpId="0" animBg="1"/>
      <p:bldP spid="1059" grpId="1" animBg="1"/>
      <p:bldP spid="1060" grpId="0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7850"/>
          </a:xfrm>
        </p:spPr>
        <p:txBody>
          <a:bodyPr/>
          <a:lstStyle/>
          <a:p>
            <a:pPr>
              <a:defRPr/>
            </a:pPr>
            <a:r>
              <a:rPr lang="en-CA" dirty="0"/>
              <a:t>II) Vertical Reflections</a:t>
            </a:r>
          </a:p>
        </p:txBody>
      </p:sp>
      <p:sp>
        <p:nvSpPr>
          <p:cNvPr id="2078" name="Content Placeholder 2"/>
          <p:cNvSpPr>
            <a:spLocks noGrp="1"/>
          </p:cNvSpPr>
          <p:nvPr>
            <p:ph sz="quarter" idx="1"/>
          </p:nvPr>
        </p:nvSpPr>
        <p:spPr>
          <a:xfrm>
            <a:off x="220663" y="803275"/>
            <a:ext cx="8607425" cy="1546225"/>
          </a:xfrm>
        </p:spPr>
        <p:txBody>
          <a:bodyPr/>
          <a:lstStyle/>
          <a:p>
            <a:r>
              <a:rPr lang="en-CA" sz="2200"/>
              <a:t>A V.R. will occur when the Y-variable is replaced with a negative sign in front:</a:t>
            </a:r>
          </a:p>
          <a:p>
            <a:r>
              <a:rPr lang="en-CA" sz="2200"/>
              <a:t>Only the Y-coordinates change sign, but the X-coordinates do NOT change at all!!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4963" y="2306638"/>
          <a:ext cx="20875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016000" imgH="241300" progId="Equation.DSMT4">
                  <p:embed/>
                </p:oleObj>
              </mc:Choice>
              <mc:Fallback>
                <p:oleObj name="Equation" r:id="rId4" imgW="1016000" imgH="24130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2306638"/>
                        <a:ext cx="208756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498725" y="2301875"/>
          <a:ext cx="11223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545863" imgH="241195" progId="Equation.DSMT4">
                  <p:embed/>
                </p:oleObj>
              </mc:Choice>
              <mc:Fallback>
                <p:oleObj name="Equation" r:id="rId6" imgW="545863" imgH="241195" progId="Equation.DSMT4">
                  <p:embed/>
                  <p:pic>
                    <p:nvPicPr>
                      <p:cNvPr id="20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2301875"/>
                        <a:ext cx="112236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039813" y="2446338"/>
            <a:ext cx="288925" cy="347662"/>
          </a:xfrm>
          <a:prstGeom prst="ellipse">
            <a:avLst/>
          </a:prstGeom>
          <a:noFill/>
          <a:ln>
            <a:solidFill>
              <a:srgbClr val="0070C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2457450" y="2381250"/>
            <a:ext cx="531813" cy="412750"/>
          </a:xfrm>
          <a:prstGeom prst="ellipse">
            <a:avLst/>
          </a:prstGeom>
          <a:noFill/>
          <a:ln>
            <a:solidFill>
              <a:srgbClr val="0070C0">
                <a:alpha val="6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pSp>
        <p:nvGrpSpPr>
          <p:cNvPr id="3" name="Group 11"/>
          <p:cNvGrpSpPr>
            <a:grpSpLocks noChangeAspect="1"/>
          </p:cNvGrpSpPr>
          <p:nvPr/>
        </p:nvGrpSpPr>
        <p:grpSpPr bwMode="auto">
          <a:xfrm>
            <a:off x="217488" y="3308350"/>
            <a:ext cx="3182937" cy="3395663"/>
            <a:chOff x="183" y="1814"/>
            <a:chExt cx="2203" cy="2351"/>
          </a:xfrm>
        </p:grpSpPr>
        <p:sp>
          <p:nvSpPr>
            <p:cNvPr id="2181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3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7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9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0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1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2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3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4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5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6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7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8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9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0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1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2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3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4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5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6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7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8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9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0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1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2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3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4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5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6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7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8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9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220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1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2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3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4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5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226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7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8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9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2230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1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2232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3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34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5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36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37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8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39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0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41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2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243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4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245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2246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7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2248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9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50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1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52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3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54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5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56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7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258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9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260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1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32 w 2"/>
                <a:gd name="T1" fmla="*/ 0 h 4"/>
                <a:gd name="T2" fmla="*/ 16 w 2"/>
                <a:gd name="T3" fmla="*/ 625 h 4"/>
                <a:gd name="T4" fmla="*/ 16 w 2"/>
                <a:gd name="T5" fmla="*/ 1250 h 4"/>
                <a:gd name="T6" fmla="*/ 0 w 2"/>
                <a:gd name="T7" fmla="*/ 1875 h 4"/>
                <a:gd name="T8" fmla="*/ 0 w 2"/>
                <a:gd name="T9" fmla="*/ 1875 h 4"/>
                <a:gd name="T10" fmla="*/ 0 w 2"/>
                <a:gd name="T11" fmla="*/ 2500 h 4"/>
                <a:gd name="T12" fmla="*/ 0 w 2"/>
                <a:gd name="T13" fmla="*/ 2500 h 4"/>
                <a:gd name="T14" fmla="*/ 0 w 2"/>
                <a:gd name="T15" fmla="*/ 2500 h 4"/>
                <a:gd name="T16" fmla="*/ 0 w 2"/>
                <a:gd name="T17" fmla="*/ 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62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3467100" y="1174750"/>
          <a:ext cx="8318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342603" imgH="177646" progId="Equation.DSMT4">
                  <p:embed/>
                </p:oleObj>
              </mc:Choice>
              <mc:Fallback>
                <p:oleObj name="Equation" r:id="rId8" imgW="342603" imgH="177646" progId="Equation.DSMT4">
                  <p:embed/>
                  <p:pic>
                    <p:nvPicPr>
                      <p:cNvPr id="20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174750"/>
                        <a:ext cx="83185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4270375" y="1211263"/>
          <a:ext cx="5857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41091" imgH="164957" progId="Equation.DSMT4">
                  <p:embed/>
                </p:oleObj>
              </mc:Choice>
              <mc:Fallback>
                <p:oleObj name="Equation" r:id="rId10" imgW="241091" imgH="164957" progId="Equation.DSMT4">
                  <p:embed/>
                  <p:pic>
                    <p:nvPicPr>
                      <p:cNvPr id="20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1211263"/>
                        <a:ext cx="5857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4521200" y="3328988"/>
            <a:ext cx="3182938" cy="3397250"/>
            <a:chOff x="183" y="1814"/>
            <a:chExt cx="2203" cy="2351"/>
          </a:xfrm>
        </p:grpSpPr>
        <p:sp>
          <p:nvSpPr>
            <p:cNvPr id="2099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3" y="1819"/>
              <a:ext cx="2203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Rectangle 12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13"/>
            <p:cNvSpPr>
              <a:spLocks noChangeShapeType="1"/>
            </p:cNvSpPr>
            <p:nvPr/>
          </p:nvSpPr>
          <p:spPr bwMode="auto">
            <a:xfrm flipV="1">
              <a:off x="40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14"/>
            <p:cNvSpPr>
              <a:spLocks noChangeShapeType="1"/>
            </p:cNvSpPr>
            <p:nvPr/>
          </p:nvSpPr>
          <p:spPr bwMode="auto">
            <a:xfrm flipV="1">
              <a:off x="40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15"/>
            <p:cNvSpPr>
              <a:spLocks noChangeShapeType="1"/>
            </p:cNvSpPr>
            <p:nvPr/>
          </p:nvSpPr>
          <p:spPr bwMode="auto">
            <a:xfrm flipV="1">
              <a:off x="62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16"/>
            <p:cNvSpPr>
              <a:spLocks noChangeShapeType="1"/>
            </p:cNvSpPr>
            <p:nvPr/>
          </p:nvSpPr>
          <p:spPr bwMode="auto">
            <a:xfrm flipV="1">
              <a:off x="62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17"/>
            <p:cNvSpPr>
              <a:spLocks noChangeShapeType="1"/>
            </p:cNvSpPr>
            <p:nvPr/>
          </p:nvSpPr>
          <p:spPr bwMode="auto">
            <a:xfrm flipV="1">
              <a:off x="8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18"/>
            <p:cNvSpPr>
              <a:spLocks noChangeShapeType="1"/>
            </p:cNvSpPr>
            <p:nvPr/>
          </p:nvSpPr>
          <p:spPr bwMode="auto">
            <a:xfrm flipV="1">
              <a:off x="846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9"/>
            <p:cNvSpPr>
              <a:spLocks noChangeShapeType="1"/>
            </p:cNvSpPr>
            <p:nvPr/>
          </p:nvSpPr>
          <p:spPr bwMode="auto">
            <a:xfrm flipV="1">
              <a:off x="106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20"/>
            <p:cNvSpPr>
              <a:spLocks noChangeShapeType="1"/>
            </p:cNvSpPr>
            <p:nvPr/>
          </p:nvSpPr>
          <p:spPr bwMode="auto">
            <a:xfrm flipV="1">
              <a:off x="106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21"/>
            <p:cNvSpPr>
              <a:spLocks noChangeShapeType="1"/>
            </p:cNvSpPr>
            <p:nvPr/>
          </p:nvSpPr>
          <p:spPr bwMode="auto">
            <a:xfrm flipV="1">
              <a:off x="150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22"/>
            <p:cNvSpPr>
              <a:spLocks noChangeShapeType="1"/>
            </p:cNvSpPr>
            <p:nvPr/>
          </p:nvSpPr>
          <p:spPr bwMode="auto">
            <a:xfrm flipV="1">
              <a:off x="1504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23"/>
            <p:cNvSpPr>
              <a:spLocks noChangeShapeType="1"/>
            </p:cNvSpPr>
            <p:nvPr/>
          </p:nvSpPr>
          <p:spPr bwMode="auto">
            <a:xfrm flipV="1">
              <a:off x="172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24"/>
            <p:cNvSpPr>
              <a:spLocks noChangeShapeType="1"/>
            </p:cNvSpPr>
            <p:nvPr/>
          </p:nvSpPr>
          <p:spPr bwMode="auto">
            <a:xfrm flipV="1">
              <a:off x="172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25"/>
            <p:cNvSpPr>
              <a:spLocks noChangeShapeType="1"/>
            </p:cNvSpPr>
            <p:nvPr/>
          </p:nvSpPr>
          <p:spPr bwMode="auto">
            <a:xfrm flipV="1">
              <a:off x="1941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26"/>
            <p:cNvSpPr>
              <a:spLocks noChangeShapeType="1"/>
            </p:cNvSpPr>
            <p:nvPr/>
          </p:nvSpPr>
          <p:spPr bwMode="auto">
            <a:xfrm flipV="1">
              <a:off x="1943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27"/>
            <p:cNvSpPr>
              <a:spLocks noChangeShapeType="1"/>
            </p:cNvSpPr>
            <p:nvPr/>
          </p:nvSpPr>
          <p:spPr bwMode="auto">
            <a:xfrm flipV="1">
              <a:off x="216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28"/>
            <p:cNvSpPr>
              <a:spLocks noChangeShapeType="1"/>
            </p:cNvSpPr>
            <p:nvPr/>
          </p:nvSpPr>
          <p:spPr bwMode="auto">
            <a:xfrm flipV="1">
              <a:off x="216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29"/>
            <p:cNvSpPr>
              <a:spLocks noChangeShapeType="1"/>
            </p:cNvSpPr>
            <p:nvPr/>
          </p:nvSpPr>
          <p:spPr bwMode="auto">
            <a:xfrm>
              <a:off x="187" y="391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30"/>
            <p:cNvSpPr>
              <a:spLocks noChangeShapeType="1"/>
            </p:cNvSpPr>
            <p:nvPr/>
          </p:nvSpPr>
          <p:spPr bwMode="auto">
            <a:xfrm>
              <a:off x="187" y="392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31"/>
            <p:cNvSpPr>
              <a:spLocks noChangeShapeType="1"/>
            </p:cNvSpPr>
            <p:nvPr/>
          </p:nvSpPr>
          <p:spPr bwMode="auto">
            <a:xfrm>
              <a:off x="187" y="368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32"/>
            <p:cNvSpPr>
              <a:spLocks noChangeShapeType="1"/>
            </p:cNvSpPr>
            <p:nvPr/>
          </p:nvSpPr>
          <p:spPr bwMode="auto">
            <a:xfrm>
              <a:off x="187" y="369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33"/>
            <p:cNvSpPr>
              <a:spLocks noChangeShapeType="1"/>
            </p:cNvSpPr>
            <p:nvPr/>
          </p:nvSpPr>
          <p:spPr bwMode="auto">
            <a:xfrm>
              <a:off x="187" y="345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34"/>
            <p:cNvSpPr>
              <a:spLocks noChangeShapeType="1"/>
            </p:cNvSpPr>
            <p:nvPr/>
          </p:nvSpPr>
          <p:spPr bwMode="auto">
            <a:xfrm>
              <a:off x="187" y="3459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35"/>
            <p:cNvSpPr>
              <a:spLocks noChangeShapeType="1"/>
            </p:cNvSpPr>
            <p:nvPr/>
          </p:nvSpPr>
          <p:spPr bwMode="auto">
            <a:xfrm>
              <a:off x="187" y="3222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36"/>
            <p:cNvSpPr>
              <a:spLocks noChangeShapeType="1"/>
            </p:cNvSpPr>
            <p:nvPr/>
          </p:nvSpPr>
          <p:spPr bwMode="auto">
            <a:xfrm>
              <a:off x="187" y="322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37"/>
            <p:cNvSpPr>
              <a:spLocks noChangeShapeType="1"/>
            </p:cNvSpPr>
            <p:nvPr/>
          </p:nvSpPr>
          <p:spPr bwMode="auto">
            <a:xfrm>
              <a:off x="187" y="275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38"/>
            <p:cNvSpPr>
              <a:spLocks noChangeShapeType="1"/>
            </p:cNvSpPr>
            <p:nvPr/>
          </p:nvSpPr>
          <p:spPr bwMode="auto">
            <a:xfrm>
              <a:off x="187" y="2757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39"/>
            <p:cNvSpPr>
              <a:spLocks noChangeShapeType="1"/>
            </p:cNvSpPr>
            <p:nvPr/>
          </p:nvSpPr>
          <p:spPr bwMode="auto">
            <a:xfrm>
              <a:off x="187" y="252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40"/>
            <p:cNvSpPr>
              <a:spLocks noChangeShapeType="1"/>
            </p:cNvSpPr>
            <p:nvPr/>
          </p:nvSpPr>
          <p:spPr bwMode="auto">
            <a:xfrm>
              <a:off x="187" y="252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41"/>
            <p:cNvSpPr>
              <a:spLocks noChangeShapeType="1"/>
            </p:cNvSpPr>
            <p:nvPr/>
          </p:nvSpPr>
          <p:spPr bwMode="auto">
            <a:xfrm>
              <a:off x="187" y="2288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42"/>
            <p:cNvSpPr>
              <a:spLocks noChangeShapeType="1"/>
            </p:cNvSpPr>
            <p:nvPr/>
          </p:nvSpPr>
          <p:spPr bwMode="auto">
            <a:xfrm>
              <a:off x="187" y="2293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43"/>
            <p:cNvSpPr>
              <a:spLocks noChangeShapeType="1"/>
            </p:cNvSpPr>
            <p:nvPr/>
          </p:nvSpPr>
          <p:spPr bwMode="auto">
            <a:xfrm>
              <a:off x="187" y="2056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44"/>
            <p:cNvSpPr>
              <a:spLocks noChangeShapeType="1"/>
            </p:cNvSpPr>
            <p:nvPr/>
          </p:nvSpPr>
          <p:spPr bwMode="auto">
            <a:xfrm>
              <a:off x="187" y="2061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45"/>
            <p:cNvSpPr>
              <a:spLocks noChangeShapeType="1"/>
            </p:cNvSpPr>
            <p:nvPr/>
          </p:nvSpPr>
          <p:spPr bwMode="auto">
            <a:xfrm>
              <a:off x="187" y="298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46"/>
            <p:cNvSpPr>
              <a:spLocks noChangeShapeType="1"/>
            </p:cNvSpPr>
            <p:nvPr/>
          </p:nvSpPr>
          <p:spPr bwMode="auto">
            <a:xfrm>
              <a:off x="187" y="2985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47"/>
            <p:cNvSpPr>
              <a:spLocks noChangeShapeType="1"/>
            </p:cNvSpPr>
            <p:nvPr/>
          </p:nvSpPr>
          <p:spPr bwMode="auto">
            <a:xfrm>
              <a:off x="187" y="2990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48"/>
            <p:cNvSpPr>
              <a:spLocks noChangeShapeType="1"/>
            </p:cNvSpPr>
            <p:nvPr/>
          </p:nvSpPr>
          <p:spPr bwMode="auto">
            <a:xfrm>
              <a:off x="187" y="2994"/>
              <a:ext cx="219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Rectangle 49"/>
            <p:cNvSpPr>
              <a:spLocks noChangeArrowheads="1"/>
            </p:cNvSpPr>
            <p:nvPr/>
          </p:nvSpPr>
          <p:spPr bwMode="auto">
            <a:xfrm>
              <a:off x="2338" y="2835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38" name="Freeform 50"/>
            <p:cNvSpPr>
              <a:spLocks/>
            </p:cNvSpPr>
            <p:nvPr/>
          </p:nvSpPr>
          <p:spPr bwMode="auto">
            <a:xfrm>
              <a:off x="2360" y="2946"/>
              <a:ext cx="20" cy="87"/>
            </a:xfrm>
            <a:custGeom>
              <a:avLst/>
              <a:gdLst>
                <a:gd name="T0" fmla="*/ 0 w 20"/>
                <a:gd name="T1" fmla="*/ 0 h 87"/>
                <a:gd name="T2" fmla="*/ 20 w 20"/>
                <a:gd name="T3" fmla="*/ 44 h 87"/>
                <a:gd name="T4" fmla="*/ 0 w 20"/>
                <a:gd name="T5" fmla="*/ 87 h 87"/>
                <a:gd name="T6" fmla="*/ 0 w 2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87"/>
                <a:gd name="T14" fmla="*/ 20 w 2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87">
                  <a:moveTo>
                    <a:pt x="0" y="0"/>
                  </a:moveTo>
                  <a:lnTo>
                    <a:pt x="20" y="44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51"/>
            <p:cNvSpPr>
              <a:spLocks noChangeShapeType="1"/>
            </p:cNvSpPr>
            <p:nvPr/>
          </p:nvSpPr>
          <p:spPr bwMode="auto">
            <a:xfrm flipV="1">
              <a:off x="1280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52"/>
            <p:cNvSpPr>
              <a:spLocks noChangeShapeType="1"/>
            </p:cNvSpPr>
            <p:nvPr/>
          </p:nvSpPr>
          <p:spPr bwMode="auto">
            <a:xfrm flipV="1">
              <a:off x="1282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53"/>
            <p:cNvSpPr>
              <a:spLocks noChangeShapeType="1"/>
            </p:cNvSpPr>
            <p:nvPr/>
          </p:nvSpPr>
          <p:spPr bwMode="auto">
            <a:xfrm flipV="1">
              <a:off x="1285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54"/>
            <p:cNvSpPr>
              <a:spLocks noChangeShapeType="1"/>
            </p:cNvSpPr>
            <p:nvPr/>
          </p:nvSpPr>
          <p:spPr bwMode="auto">
            <a:xfrm flipV="1">
              <a:off x="1287" y="1824"/>
              <a:ext cx="1" cy="23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Rectangle 55"/>
            <p:cNvSpPr>
              <a:spLocks noChangeArrowheads="1"/>
            </p:cNvSpPr>
            <p:nvPr/>
          </p:nvSpPr>
          <p:spPr bwMode="auto">
            <a:xfrm>
              <a:off x="1310" y="1814"/>
              <a:ext cx="3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44" name="Freeform 56"/>
            <p:cNvSpPr>
              <a:spLocks/>
            </p:cNvSpPr>
            <p:nvPr/>
          </p:nvSpPr>
          <p:spPr bwMode="auto">
            <a:xfrm>
              <a:off x="1265" y="1829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20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43"/>
                <a:gd name="T14" fmla="*/ 39 w 3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43">
                  <a:moveTo>
                    <a:pt x="0" y="43"/>
                  </a:moveTo>
                  <a:lnTo>
                    <a:pt x="20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Rectangle 57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58"/>
            <p:cNvSpPr>
              <a:spLocks noChangeShapeType="1"/>
            </p:cNvSpPr>
            <p:nvPr/>
          </p:nvSpPr>
          <p:spPr bwMode="auto">
            <a:xfrm>
              <a:off x="407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Rectangle 59"/>
            <p:cNvSpPr>
              <a:spLocks noChangeArrowheads="1"/>
            </p:cNvSpPr>
            <p:nvPr/>
          </p:nvSpPr>
          <p:spPr bwMode="auto">
            <a:xfrm>
              <a:off x="38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2148" name="Line 60"/>
            <p:cNvSpPr>
              <a:spLocks noChangeShapeType="1"/>
            </p:cNvSpPr>
            <p:nvPr/>
          </p:nvSpPr>
          <p:spPr bwMode="auto">
            <a:xfrm>
              <a:off x="62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Rectangle 61"/>
            <p:cNvSpPr>
              <a:spLocks noChangeArrowheads="1"/>
            </p:cNvSpPr>
            <p:nvPr/>
          </p:nvSpPr>
          <p:spPr bwMode="auto">
            <a:xfrm>
              <a:off x="605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2150" name="Line 62"/>
            <p:cNvSpPr>
              <a:spLocks noChangeShapeType="1"/>
            </p:cNvSpPr>
            <p:nvPr/>
          </p:nvSpPr>
          <p:spPr bwMode="auto">
            <a:xfrm>
              <a:off x="846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Rectangle 63"/>
            <p:cNvSpPr>
              <a:spLocks noChangeArrowheads="1"/>
            </p:cNvSpPr>
            <p:nvPr/>
          </p:nvSpPr>
          <p:spPr bwMode="auto">
            <a:xfrm>
              <a:off x="82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152" name="Line 64"/>
            <p:cNvSpPr>
              <a:spLocks noChangeShapeType="1"/>
            </p:cNvSpPr>
            <p:nvPr/>
          </p:nvSpPr>
          <p:spPr bwMode="auto">
            <a:xfrm>
              <a:off x="1065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Rectangle 65"/>
            <p:cNvSpPr>
              <a:spLocks noChangeArrowheads="1"/>
            </p:cNvSpPr>
            <p:nvPr/>
          </p:nvSpPr>
          <p:spPr bwMode="auto">
            <a:xfrm>
              <a:off x="1044" y="302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54" name="Rectangle 66"/>
            <p:cNvSpPr>
              <a:spLocks noChangeArrowheads="1"/>
            </p:cNvSpPr>
            <p:nvPr/>
          </p:nvSpPr>
          <p:spPr bwMode="auto">
            <a:xfrm>
              <a:off x="1293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55" name="Line 67"/>
            <p:cNvSpPr>
              <a:spLocks noChangeShapeType="1"/>
            </p:cNvSpPr>
            <p:nvPr/>
          </p:nvSpPr>
          <p:spPr bwMode="auto">
            <a:xfrm>
              <a:off x="1504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Rectangle 68"/>
            <p:cNvSpPr>
              <a:spLocks noChangeArrowheads="1"/>
            </p:cNvSpPr>
            <p:nvPr/>
          </p:nvSpPr>
          <p:spPr bwMode="auto">
            <a:xfrm>
              <a:off x="150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57" name="Line 69"/>
            <p:cNvSpPr>
              <a:spLocks noChangeShapeType="1"/>
            </p:cNvSpPr>
            <p:nvPr/>
          </p:nvSpPr>
          <p:spPr bwMode="auto">
            <a:xfrm>
              <a:off x="172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Rectangle 70"/>
            <p:cNvSpPr>
              <a:spLocks noChangeArrowheads="1"/>
            </p:cNvSpPr>
            <p:nvPr/>
          </p:nvSpPr>
          <p:spPr bwMode="auto">
            <a:xfrm>
              <a:off x="1726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59" name="Line 71"/>
            <p:cNvSpPr>
              <a:spLocks noChangeShapeType="1"/>
            </p:cNvSpPr>
            <p:nvPr/>
          </p:nvSpPr>
          <p:spPr bwMode="auto">
            <a:xfrm>
              <a:off x="1943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Rectangle 72"/>
            <p:cNvSpPr>
              <a:spLocks noChangeArrowheads="1"/>
            </p:cNvSpPr>
            <p:nvPr/>
          </p:nvSpPr>
          <p:spPr bwMode="auto">
            <a:xfrm>
              <a:off x="1945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61" name="Line 73"/>
            <p:cNvSpPr>
              <a:spLocks noChangeShapeType="1"/>
            </p:cNvSpPr>
            <p:nvPr/>
          </p:nvSpPr>
          <p:spPr bwMode="auto">
            <a:xfrm>
              <a:off x="2162" y="2961"/>
              <a:ext cx="1" cy="6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Rectangle 74"/>
            <p:cNvSpPr>
              <a:spLocks noChangeArrowheads="1"/>
            </p:cNvSpPr>
            <p:nvPr/>
          </p:nvSpPr>
          <p:spPr bwMode="auto">
            <a:xfrm>
              <a:off x="2164" y="3023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163" name="Rectangle 75"/>
            <p:cNvSpPr>
              <a:spLocks noChangeArrowheads="1"/>
            </p:cNvSpPr>
            <p:nvPr/>
          </p:nvSpPr>
          <p:spPr bwMode="auto">
            <a:xfrm>
              <a:off x="1226" y="3875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2164" name="Line 76"/>
            <p:cNvSpPr>
              <a:spLocks noChangeShapeType="1"/>
            </p:cNvSpPr>
            <p:nvPr/>
          </p:nvSpPr>
          <p:spPr bwMode="auto">
            <a:xfrm>
              <a:off x="1272" y="392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Rectangle 77"/>
            <p:cNvSpPr>
              <a:spLocks noChangeArrowheads="1"/>
            </p:cNvSpPr>
            <p:nvPr/>
          </p:nvSpPr>
          <p:spPr bwMode="auto">
            <a:xfrm>
              <a:off x="1226" y="3643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2166" name="Line 78"/>
            <p:cNvSpPr>
              <a:spLocks noChangeShapeType="1"/>
            </p:cNvSpPr>
            <p:nvPr/>
          </p:nvSpPr>
          <p:spPr bwMode="auto">
            <a:xfrm>
              <a:off x="1272" y="369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Rectangle 79"/>
            <p:cNvSpPr>
              <a:spLocks noChangeArrowheads="1"/>
            </p:cNvSpPr>
            <p:nvPr/>
          </p:nvSpPr>
          <p:spPr bwMode="auto">
            <a:xfrm>
              <a:off x="1226" y="3410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168" name="Line 80"/>
            <p:cNvSpPr>
              <a:spLocks noChangeShapeType="1"/>
            </p:cNvSpPr>
            <p:nvPr/>
          </p:nvSpPr>
          <p:spPr bwMode="auto">
            <a:xfrm>
              <a:off x="1272" y="3459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9" name="Rectangle 81"/>
            <p:cNvSpPr>
              <a:spLocks noChangeArrowheads="1"/>
            </p:cNvSpPr>
            <p:nvPr/>
          </p:nvSpPr>
          <p:spPr bwMode="auto">
            <a:xfrm>
              <a:off x="1226" y="3178"/>
              <a:ext cx="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70" name="Line 82"/>
            <p:cNvSpPr>
              <a:spLocks noChangeShapeType="1"/>
            </p:cNvSpPr>
            <p:nvPr/>
          </p:nvSpPr>
          <p:spPr bwMode="auto">
            <a:xfrm>
              <a:off x="1272" y="322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1" name="Rectangle 83"/>
            <p:cNvSpPr>
              <a:spLocks noChangeArrowheads="1"/>
            </p:cNvSpPr>
            <p:nvPr/>
          </p:nvSpPr>
          <p:spPr bwMode="auto">
            <a:xfrm>
              <a:off x="1248" y="2709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72" name="Line 84"/>
            <p:cNvSpPr>
              <a:spLocks noChangeShapeType="1"/>
            </p:cNvSpPr>
            <p:nvPr/>
          </p:nvSpPr>
          <p:spPr bwMode="auto">
            <a:xfrm>
              <a:off x="1272" y="2757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3" name="Rectangle 85"/>
            <p:cNvSpPr>
              <a:spLocks noChangeArrowheads="1"/>
            </p:cNvSpPr>
            <p:nvPr/>
          </p:nvSpPr>
          <p:spPr bwMode="auto">
            <a:xfrm>
              <a:off x="1248" y="2477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74" name="Line 86"/>
            <p:cNvSpPr>
              <a:spLocks noChangeShapeType="1"/>
            </p:cNvSpPr>
            <p:nvPr/>
          </p:nvSpPr>
          <p:spPr bwMode="auto">
            <a:xfrm>
              <a:off x="1272" y="252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Rectangle 87"/>
            <p:cNvSpPr>
              <a:spLocks noChangeArrowheads="1"/>
            </p:cNvSpPr>
            <p:nvPr/>
          </p:nvSpPr>
          <p:spPr bwMode="auto">
            <a:xfrm>
              <a:off x="1248" y="2245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76" name="Line 88"/>
            <p:cNvSpPr>
              <a:spLocks noChangeShapeType="1"/>
            </p:cNvSpPr>
            <p:nvPr/>
          </p:nvSpPr>
          <p:spPr bwMode="auto">
            <a:xfrm>
              <a:off x="1272" y="2293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Rectangle 89"/>
            <p:cNvSpPr>
              <a:spLocks noChangeArrowheads="1"/>
            </p:cNvSpPr>
            <p:nvPr/>
          </p:nvSpPr>
          <p:spPr bwMode="auto">
            <a:xfrm>
              <a:off x="1248" y="2012"/>
              <a:ext cx="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178" name="Line 90"/>
            <p:cNvSpPr>
              <a:spLocks noChangeShapeType="1"/>
            </p:cNvSpPr>
            <p:nvPr/>
          </p:nvSpPr>
          <p:spPr bwMode="auto">
            <a:xfrm>
              <a:off x="1272" y="2061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9" name="Freeform 91"/>
            <p:cNvSpPr>
              <a:spLocks/>
            </p:cNvSpPr>
            <p:nvPr/>
          </p:nvSpPr>
          <p:spPr bwMode="auto">
            <a:xfrm>
              <a:off x="1285" y="2970"/>
              <a:ext cx="4" cy="20"/>
            </a:xfrm>
            <a:custGeom>
              <a:avLst/>
              <a:gdLst>
                <a:gd name="T0" fmla="*/ 32 w 2"/>
                <a:gd name="T1" fmla="*/ 0 h 4"/>
                <a:gd name="T2" fmla="*/ 16 w 2"/>
                <a:gd name="T3" fmla="*/ 625 h 4"/>
                <a:gd name="T4" fmla="*/ 16 w 2"/>
                <a:gd name="T5" fmla="*/ 1250 h 4"/>
                <a:gd name="T6" fmla="*/ 0 w 2"/>
                <a:gd name="T7" fmla="*/ 1875 h 4"/>
                <a:gd name="T8" fmla="*/ 0 w 2"/>
                <a:gd name="T9" fmla="*/ 1875 h 4"/>
                <a:gd name="T10" fmla="*/ 0 w 2"/>
                <a:gd name="T11" fmla="*/ 2500 h 4"/>
                <a:gd name="T12" fmla="*/ 0 w 2"/>
                <a:gd name="T13" fmla="*/ 2500 h 4"/>
                <a:gd name="T14" fmla="*/ 0 w 2"/>
                <a:gd name="T15" fmla="*/ 2500 h 4"/>
                <a:gd name="T16" fmla="*/ 0 w 2"/>
                <a:gd name="T17" fmla="*/ 250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4"/>
                <a:gd name="T29" fmla="*/ 2 w 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4">
                  <a:moveTo>
                    <a:pt x="2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Rectangle 94"/>
            <p:cNvSpPr>
              <a:spLocks noChangeArrowheads="1"/>
            </p:cNvSpPr>
            <p:nvPr/>
          </p:nvSpPr>
          <p:spPr bwMode="auto">
            <a:xfrm>
              <a:off x="185" y="1824"/>
              <a:ext cx="2199" cy="23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2651125" y="2701925"/>
          <a:ext cx="11223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545863" imgH="241195" progId="Equation.DSMT4">
                  <p:embed/>
                </p:oleObj>
              </mc:Choice>
              <mc:Fallback>
                <p:oleObj name="Equation" r:id="rId12" imgW="545863" imgH="241195" progId="Equation.DSMT4">
                  <p:embed/>
                  <p:pic>
                    <p:nvPicPr>
                      <p:cNvPr id="20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2701925"/>
                        <a:ext cx="112236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" name="TextBox 206"/>
          <p:cNvSpPr txBox="1"/>
          <p:nvPr/>
        </p:nvSpPr>
        <p:spPr>
          <a:xfrm>
            <a:off x="3876675" y="2419350"/>
            <a:ext cx="3287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Y-Variable must be isolated!!</a:t>
            </a:r>
          </a:p>
        </p:txBody>
      </p:sp>
      <p:graphicFrame>
        <p:nvGraphicFramePr>
          <p:cNvPr id="24" name="Object 105"/>
          <p:cNvGraphicFramePr>
            <a:graphicFrameLocks noChangeAspect="1"/>
          </p:cNvGraphicFramePr>
          <p:nvPr/>
        </p:nvGraphicFramePr>
        <p:xfrm>
          <a:off x="3600450" y="3292475"/>
          <a:ext cx="830263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444307" imgH="1777229" progId="Equation.DSMT4">
                  <p:embed/>
                </p:oleObj>
              </mc:Choice>
              <mc:Fallback>
                <p:oleObj name="Equation" r:id="rId14" imgW="444307" imgH="1777229" progId="Equation.DSMT4">
                  <p:embed/>
                  <p:pic>
                    <p:nvPicPr>
                      <p:cNvPr id="2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3292475"/>
                        <a:ext cx="830263" cy="33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5"/>
          <p:cNvGraphicFramePr>
            <a:graphicFrameLocks noChangeAspect="1"/>
          </p:cNvGraphicFramePr>
          <p:nvPr/>
        </p:nvGraphicFramePr>
        <p:xfrm>
          <a:off x="3657600" y="435133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26725" imgH="177415" progId="Equation.DSMT4">
                  <p:embed/>
                </p:oleObj>
              </mc:Choice>
              <mc:Fallback>
                <p:oleObj name="Equation" r:id="rId16" imgW="126725" imgH="177415" progId="Equation.DSMT4">
                  <p:embed/>
                  <p:pic>
                    <p:nvPicPr>
                      <p:cNvPr id="2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5133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5"/>
          <p:cNvGraphicFramePr>
            <a:graphicFrameLocks noChangeAspect="1"/>
          </p:cNvGraphicFramePr>
          <p:nvPr/>
        </p:nvGraphicFramePr>
        <p:xfrm>
          <a:off x="3678238" y="4811713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01468" imgH="164885" progId="Equation.DSMT4">
                  <p:embed/>
                </p:oleObj>
              </mc:Choice>
              <mc:Fallback>
                <p:oleObj name="Equation" r:id="rId18" imgW="101468" imgH="164885" progId="Equation.DSMT4">
                  <p:embed/>
                  <p:pic>
                    <p:nvPicPr>
                      <p:cNvPr id="2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4811713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05"/>
          <p:cNvGraphicFramePr>
            <a:graphicFrameLocks noChangeAspect="1"/>
          </p:cNvGraphicFramePr>
          <p:nvPr/>
        </p:nvGraphicFramePr>
        <p:xfrm>
          <a:off x="3635375" y="527208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27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27208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5"/>
          <p:cNvGraphicFramePr>
            <a:graphicFrameLocks noChangeAspect="1"/>
          </p:cNvGraphicFramePr>
          <p:nvPr/>
        </p:nvGraphicFramePr>
        <p:xfrm>
          <a:off x="3660775" y="5721350"/>
          <a:ext cx="2111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14102" imgH="177492" progId="Equation.DSMT4">
                  <p:embed/>
                </p:oleObj>
              </mc:Choice>
              <mc:Fallback>
                <p:oleObj name="Equation" r:id="rId22" imgW="114102" imgH="177492" progId="Equation.DSMT4">
                  <p:embed/>
                  <p:pic>
                    <p:nvPicPr>
                      <p:cNvPr id="28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5721350"/>
                        <a:ext cx="2111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5"/>
          <p:cNvGraphicFramePr>
            <a:graphicFrameLocks noChangeAspect="1"/>
          </p:cNvGraphicFramePr>
          <p:nvPr/>
        </p:nvGraphicFramePr>
        <p:xfrm>
          <a:off x="3557588" y="6189663"/>
          <a:ext cx="3762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203024" imgH="164957" progId="Equation.DSMT4">
                  <p:embed/>
                </p:oleObj>
              </mc:Choice>
              <mc:Fallback>
                <p:oleObj name="Equation" r:id="rId24" imgW="203024" imgH="164957" progId="Equation.DSMT4">
                  <p:embed/>
                  <p:pic>
                    <p:nvPicPr>
                      <p:cNvPr id="29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6189663"/>
                        <a:ext cx="3762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5"/>
          <p:cNvGraphicFramePr>
            <a:graphicFrameLocks noChangeAspect="1"/>
          </p:cNvGraphicFramePr>
          <p:nvPr/>
        </p:nvGraphicFramePr>
        <p:xfrm>
          <a:off x="4027488" y="4357688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3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4357688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05"/>
          <p:cNvGraphicFramePr>
            <a:graphicFrameLocks noChangeAspect="1"/>
          </p:cNvGraphicFramePr>
          <p:nvPr/>
        </p:nvGraphicFramePr>
        <p:xfrm>
          <a:off x="4049713" y="4818063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7" imgW="101468" imgH="164885" progId="Equation.DSMT4">
                  <p:embed/>
                </p:oleObj>
              </mc:Choice>
              <mc:Fallback>
                <p:oleObj name="Equation" r:id="rId27" imgW="101468" imgH="164885" progId="Equation.DSMT4">
                  <p:embed/>
                  <p:pic>
                    <p:nvPicPr>
                      <p:cNvPr id="31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4818063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05"/>
          <p:cNvGraphicFramePr>
            <a:graphicFrameLocks noChangeAspect="1"/>
          </p:cNvGraphicFramePr>
          <p:nvPr/>
        </p:nvGraphicFramePr>
        <p:xfrm>
          <a:off x="4005263" y="527843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8" imgW="126780" imgH="164814" progId="Equation.DSMT4">
                  <p:embed/>
                </p:oleObj>
              </mc:Choice>
              <mc:Fallback>
                <p:oleObj name="Equation" r:id="rId28" imgW="126780" imgH="164814" progId="Equation.DSMT4">
                  <p:embed/>
                  <p:pic>
                    <p:nvPicPr>
                      <p:cNvPr id="6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527843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05"/>
          <p:cNvGraphicFramePr>
            <a:graphicFrameLocks noChangeAspect="1"/>
          </p:cNvGraphicFramePr>
          <p:nvPr/>
        </p:nvGraphicFramePr>
        <p:xfrm>
          <a:off x="4021138" y="5727700"/>
          <a:ext cx="234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0" imgW="126725" imgH="177415" progId="Equation.DSMT4">
                  <p:embed/>
                </p:oleObj>
              </mc:Choice>
              <mc:Fallback>
                <p:oleObj name="Equation" r:id="rId30" imgW="126725" imgH="177415" progId="Equation.DSMT4">
                  <p:embed/>
                  <p:pic>
                    <p:nvPicPr>
                      <p:cNvPr id="6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5727700"/>
                        <a:ext cx="234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105"/>
          <p:cNvGraphicFramePr>
            <a:graphicFrameLocks noChangeAspect="1"/>
          </p:cNvGraphicFramePr>
          <p:nvPr/>
        </p:nvGraphicFramePr>
        <p:xfrm>
          <a:off x="4037013" y="6196013"/>
          <a:ext cx="1873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2" imgW="101468" imgH="164885" progId="Equation.DSMT4">
                  <p:embed/>
                </p:oleObj>
              </mc:Choice>
              <mc:Fallback>
                <p:oleObj name="Equation" r:id="rId32" imgW="101468" imgH="164885" progId="Equation.DSMT4">
                  <p:embed/>
                  <p:pic>
                    <p:nvPicPr>
                      <p:cNvPr id="6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6196013"/>
                        <a:ext cx="18732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05"/>
          <p:cNvGraphicFramePr>
            <a:graphicFrameLocks noChangeAspect="1"/>
          </p:cNvGraphicFramePr>
          <p:nvPr/>
        </p:nvGraphicFramePr>
        <p:xfrm>
          <a:off x="7889875" y="3394075"/>
          <a:ext cx="1019175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4" imgW="545863" imgH="1777229" progId="Equation.DSMT4">
                  <p:embed/>
                </p:oleObj>
              </mc:Choice>
              <mc:Fallback>
                <p:oleObj name="Equation" r:id="rId34" imgW="545863" imgH="1777229" progId="Equation.DSMT4">
                  <p:embed/>
                  <p:pic>
                    <p:nvPicPr>
                      <p:cNvPr id="67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75" y="3394075"/>
                        <a:ext cx="1019175" cy="3333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05"/>
          <p:cNvGraphicFramePr>
            <a:graphicFrameLocks noChangeAspect="1"/>
          </p:cNvGraphicFramePr>
          <p:nvPr/>
        </p:nvGraphicFramePr>
        <p:xfrm>
          <a:off x="7953375" y="4452938"/>
          <a:ext cx="236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6" imgW="126725" imgH="177415" progId="Equation.DSMT4">
                  <p:embed/>
                </p:oleObj>
              </mc:Choice>
              <mc:Fallback>
                <p:oleObj name="Equation" r:id="rId36" imgW="126725" imgH="177415" progId="Equation.DSMT4">
                  <p:embed/>
                  <p:pic>
                    <p:nvPicPr>
                      <p:cNvPr id="68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5" y="4452938"/>
                        <a:ext cx="2365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105"/>
          <p:cNvGraphicFramePr>
            <a:graphicFrameLocks noChangeAspect="1"/>
          </p:cNvGraphicFramePr>
          <p:nvPr/>
        </p:nvGraphicFramePr>
        <p:xfrm>
          <a:off x="7974013" y="4913313"/>
          <a:ext cx="1889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7" imgW="101468" imgH="164885" progId="Equation.DSMT4">
                  <p:embed/>
                </p:oleObj>
              </mc:Choice>
              <mc:Fallback>
                <p:oleObj name="Equation" r:id="rId37" imgW="101468" imgH="164885" progId="Equation.DSMT4">
                  <p:embed/>
                  <p:pic>
                    <p:nvPicPr>
                      <p:cNvPr id="69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4013" y="4913313"/>
                        <a:ext cx="1889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105"/>
          <p:cNvGraphicFramePr>
            <a:graphicFrameLocks noChangeAspect="1"/>
          </p:cNvGraphicFramePr>
          <p:nvPr/>
        </p:nvGraphicFramePr>
        <p:xfrm>
          <a:off x="7931150" y="5373688"/>
          <a:ext cx="2349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8" imgW="126780" imgH="164814" progId="Equation.DSMT4">
                  <p:embed/>
                </p:oleObj>
              </mc:Choice>
              <mc:Fallback>
                <p:oleObj name="Equation" r:id="rId38" imgW="126780" imgH="164814" progId="Equation.DSMT4">
                  <p:embed/>
                  <p:pic>
                    <p:nvPicPr>
                      <p:cNvPr id="7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150" y="5373688"/>
                        <a:ext cx="2349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05"/>
          <p:cNvGraphicFramePr>
            <a:graphicFrameLocks noChangeAspect="1"/>
          </p:cNvGraphicFramePr>
          <p:nvPr/>
        </p:nvGraphicFramePr>
        <p:xfrm>
          <a:off x="7956550" y="5822950"/>
          <a:ext cx="2111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9" imgW="114102" imgH="177492" progId="Equation.DSMT4">
                  <p:embed/>
                </p:oleObj>
              </mc:Choice>
              <mc:Fallback>
                <p:oleObj name="Equation" r:id="rId39" imgW="114102" imgH="177492" progId="Equation.DSMT4">
                  <p:embed/>
                  <p:pic>
                    <p:nvPicPr>
                      <p:cNvPr id="71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5822950"/>
                        <a:ext cx="2111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05"/>
          <p:cNvGraphicFramePr>
            <a:graphicFrameLocks noChangeAspect="1"/>
          </p:cNvGraphicFramePr>
          <p:nvPr/>
        </p:nvGraphicFramePr>
        <p:xfrm>
          <a:off x="7853363" y="6291263"/>
          <a:ext cx="3762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0" imgW="203024" imgH="164957" progId="Equation.DSMT4">
                  <p:embed/>
                </p:oleObj>
              </mc:Choice>
              <mc:Fallback>
                <p:oleObj name="Equation" r:id="rId40" imgW="203024" imgH="164957" progId="Equation.DSMT4">
                  <p:embed/>
                  <p:pic>
                    <p:nvPicPr>
                      <p:cNvPr id="72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363" y="6291263"/>
                        <a:ext cx="3762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05"/>
          <p:cNvGraphicFramePr>
            <a:graphicFrameLocks noChangeAspect="1"/>
          </p:cNvGraphicFramePr>
          <p:nvPr/>
        </p:nvGraphicFramePr>
        <p:xfrm>
          <a:off x="8323263" y="4459288"/>
          <a:ext cx="236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1" imgW="126725" imgH="177415" progId="Equation.DSMT4">
                  <p:embed/>
                </p:oleObj>
              </mc:Choice>
              <mc:Fallback>
                <p:oleObj name="Equation" r:id="rId41" imgW="126725" imgH="177415" progId="Equation.DSMT4">
                  <p:embed/>
                  <p:pic>
                    <p:nvPicPr>
                      <p:cNvPr id="7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3263" y="4459288"/>
                        <a:ext cx="2365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105"/>
          <p:cNvGraphicFramePr>
            <a:graphicFrameLocks noChangeAspect="1"/>
          </p:cNvGraphicFramePr>
          <p:nvPr/>
        </p:nvGraphicFramePr>
        <p:xfrm>
          <a:off x="8251825" y="4919663"/>
          <a:ext cx="3778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2" imgW="203024" imgH="164957" progId="Equation.DSMT4">
                  <p:embed/>
                </p:oleObj>
              </mc:Choice>
              <mc:Fallback>
                <p:oleObj name="Equation" r:id="rId42" imgW="203024" imgH="164957" progId="Equation.DSMT4">
                  <p:embed/>
                  <p:pic>
                    <p:nvPicPr>
                      <p:cNvPr id="74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825" y="4919663"/>
                        <a:ext cx="37782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05"/>
          <p:cNvGraphicFramePr>
            <a:graphicFrameLocks noChangeAspect="1"/>
          </p:cNvGraphicFramePr>
          <p:nvPr/>
        </p:nvGraphicFramePr>
        <p:xfrm>
          <a:off x="8232775" y="5365750"/>
          <a:ext cx="4000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4" imgW="215619" imgH="164885" progId="Equation.DSMT4">
                  <p:embed/>
                </p:oleObj>
              </mc:Choice>
              <mc:Fallback>
                <p:oleObj name="Equation" r:id="rId44" imgW="215619" imgH="164885" progId="Equation.DSMT4">
                  <p:embed/>
                  <p:pic>
                    <p:nvPicPr>
                      <p:cNvPr id="7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5365750"/>
                        <a:ext cx="4000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05"/>
          <p:cNvGraphicFramePr>
            <a:graphicFrameLocks noChangeAspect="1"/>
          </p:cNvGraphicFramePr>
          <p:nvPr/>
        </p:nvGraphicFramePr>
        <p:xfrm>
          <a:off x="8262938" y="5800725"/>
          <a:ext cx="4000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6" imgW="215619" imgH="177569" progId="Equation.DSMT4">
                  <p:embed/>
                </p:oleObj>
              </mc:Choice>
              <mc:Fallback>
                <p:oleObj name="Equation" r:id="rId46" imgW="215619" imgH="177569" progId="Equation.DSMT4">
                  <p:embed/>
                  <p:pic>
                    <p:nvPicPr>
                      <p:cNvPr id="7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38" y="5800725"/>
                        <a:ext cx="4000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105"/>
          <p:cNvGraphicFramePr>
            <a:graphicFrameLocks noChangeAspect="1"/>
          </p:cNvGraphicFramePr>
          <p:nvPr/>
        </p:nvGraphicFramePr>
        <p:xfrm>
          <a:off x="8239125" y="6297613"/>
          <a:ext cx="3746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48" imgW="203024" imgH="164957" progId="Equation.DSMT4">
                  <p:embed/>
                </p:oleObj>
              </mc:Choice>
              <mc:Fallback>
                <p:oleObj name="Equation" r:id="rId48" imgW="203024" imgH="164957" progId="Equation.DSMT4">
                  <p:embed/>
                  <p:pic>
                    <p:nvPicPr>
                      <p:cNvPr id="77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6297613"/>
                        <a:ext cx="37465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" name="Freeform 135"/>
          <p:cNvSpPr>
            <a:spLocks/>
          </p:cNvSpPr>
          <p:nvPr/>
        </p:nvSpPr>
        <p:spPr bwMode="auto">
          <a:xfrm>
            <a:off x="1320800" y="3286125"/>
            <a:ext cx="1001713" cy="1709738"/>
          </a:xfrm>
          <a:custGeom>
            <a:avLst/>
            <a:gdLst>
              <a:gd name="T0" fmla="*/ 2147483647 w 320"/>
              <a:gd name="T1" fmla="*/ 2147483647 h 330"/>
              <a:gd name="T2" fmla="*/ 2147483647 w 320"/>
              <a:gd name="T3" fmla="*/ 2147483647 h 330"/>
              <a:gd name="T4" fmla="*/ 2147483647 w 320"/>
              <a:gd name="T5" fmla="*/ 2147483647 h 330"/>
              <a:gd name="T6" fmla="*/ 2147483647 w 320"/>
              <a:gd name="T7" fmla="*/ 2147483647 h 330"/>
              <a:gd name="T8" fmla="*/ 2147483647 w 320"/>
              <a:gd name="T9" fmla="*/ 2147483647 h 330"/>
              <a:gd name="T10" fmla="*/ 2147483647 w 320"/>
              <a:gd name="T11" fmla="*/ 2147483647 h 330"/>
              <a:gd name="T12" fmla="*/ 2147483647 w 320"/>
              <a:gd name="T13" fmla="*/ 2147483647 h 330"/>
              <a:gd name="T14" fmla="*/ 2147483647 w 320"/>
              <a:gd name="T15" fmla="*/ 2147483647 h 330"/>
              <a:gd name="T16" fmla="*/ 2147483647 w 320"/>
              <a:gd name="T17" fmla="*/ 2147483647 h 330"/>
              <a:gd name="T18" fmla="*/ 2147483647 w 320"/>
              <a:gd name="T19" fmla="*/ 2147483647 h 330"/>
              <a:gd name="T20" fmla="*/ 2147483647 w 320"/>
              <a:gd name="T21" fmla="*/ 2147483647 h 330"/>
              <a:gd name="T22" fmla="*/ 2147483647 w 320"/>
              <a:gd name="T23" fmla="*/ 2147483647 h 330"/>
              <a:gd name="T24" fmla="*/ 2147483647 w 320"/>
              <a:gd name="T25" fmla="*/ 2147483647 h 330"/>
              <a:gd name="T26" fmla="*/ 2147483647 w 320"/>
              <a:gd name="T27" fmla="*/ 2147483647 h 330"/>
              <a:gd name="T28" fmla="*/ 2147483647 w 320"/>
              <a:gd name="T29" fmla="*/ 2147483647 h 330"/>
              <a:gd name="T30" fmla="*/ 2147483647 w 320"/>
              <a:gd name="T31" fmla="*/ 2147483647 h 330"/>
              <a:gd name="T32" fmla="*/ 2147483647 w 320"/>
              <a:gd name="T33" fmla="*/ 2147483647 h 330"/>
              <a:gd name="T34" fmla="*/ 2147483647 w 320"/>
              <a:gd name="T35" fmla="*/ 2147483647 h 330"/>
              <a:gd name="T36" fmla="*/ 2147483647 w 320"/>
              <a:gd name="T37" fmla="*/ 2147483647 h 330"/>
              <a:gd name="T38" fmla="*/ 2147483647 w 320"/>
              <a:gd name="T39" fmla="*/ 2147483647 h 330"/>
              <a:gd name="T40" fmla="*/ 2147483647 w 320"/>
              <a:gd name="T41" fmla="*/ 2147483647 h 330"/>
              <a:gd name="T42" fmla="*/ 2147483647 w 320"/>
              <a:gd name="T43" fmla="*/ 2147483647 h 330"/>
              <a:gd name="T44" fmla="*/ 2147483647 w 320"/>
              <a:gd name="T45" fmla="*/ 2147483647 h 330"/>
              <a:gd name="T46" fmla="*/ 2147483647 w 320"/>
              <a:gd name="T47" fmla="*/ 2147483647 h 330"/>
              <a:gd name="T48" fmla="*/ 2147483647 w 320"/>
              <a:gd name="T49" fmla="*/ 2147483647 h 330"/>
              <a:gd name="T50" fmla="*/ 2147483647 w 320"/>
              <a:gd name="T51" fmla="*/ 2147483647 h 330"/>
              <a:gd name="T52" fmla="*/ 2147483647 w 320"/>
              <a:gd name="T53" fmla="*/ 2147483647 h 330"/>
              <a:gd name="T54" fmla="*/ 2147483647 w 320"/>
              <a:gd name="T55" fmla="*/ 2147483647 h 330"/>
              <a:gd name="T56" fmla="*/ 2147483647 w 320"/>
              <a:gd name="T57" fmla="*/ 2147483647 h 330"/>
              <a:gd name="T58" fmla="*/ 2147483647 w 320"/>
              <a:gd name="T59" fmla="*/ 2147483647 h 330"/>
              <a:gd name="T60" fmla="*/ 2147483647 w 320"/>
              <a:gd name="T61" fmla="*/ 2147483647 h 330"/>
              <a:gd name="T62" fmla="*/ 2147483647 w 320"/>
              <a:gd name="T63" fmla="*/ 2147483647 h 330"/>
              <a:gd name="T64" fmla="*/ 2147483647 w 320"/>
              <a:gd name="T65" fmla="*/ 2147483647 h 330"/>
              <a:gd name="T66" fmla="*/ 2147483647 w 320"/>
              <a:gd name="T67" fmla="*/ 2147483647 h 330"/>
              <a:gd name="T68" fmla="*/ 2147483647 w 320"/>
              <a:gd name="T69" fmla="*/ 2147483647 h 330"/>
              <a:gd name="T70" fmla="*/ 2147483647 w 320"/>
              <a:gd name="T71" fmla="*/ 2147483647 h 330"/>
              <a:gd name="T72" fmla="*/ 2147483647 w 320"/>
              <a:gd name="T73" fmla="*/ 2147483647 h 330"/>
              <a:gd name="T74" fmla="*/ 2147483647 w 320"/>
              <a:gd name="T75" fmla="*/ 2147483647 h 330"/>
              <a:gd name="T76" fmla="*/ 2147483647 w 320"/>
              <a:gd name="T77" fmla="*/ 2147483647 h 330"/>
              <a:gd name="T78" fmla="*/ 2147483647 w 320"/>
              <a:gd name="T79" fmla="*/ 2147483647 h 330"/>
              <a:gd name="T80" fmla="*/ 2147483647 w 320"/>
              <a:gd name="T81" fmla="*/ 2147483647 h 330"/>
              <a:gd name="T82" fmla="*/ 2147483647 w 320"/>
              <a:gd name="T83" fmla="*/ 2147483647 h 330"/>
              <a:gd name="T84" fmla="*/ 2147483647 w 320"/>
              <a:gd name="T85" fmla="*/ 2147483647 h 330"/>
              <a:gd name="T86" fmla="*/ 2147483647 w 320"/>
              <a:gd name="T87" fmla="*/ 2147483647 h 330"/>
              <a:gd name="T88" fmla="*/ 2147483647 w 320"/>
              <a:gd name="T89" fmla="*/ 2147483647 h 330"/>
              <a:gd name="T90" fmla="*/ 2147483647 w 320"/>
              <a:gd name="T91" fmla="*/ 2147483647 h 330"/>
              <a:gd name="T92" fmla="*/ 2147483647 w 320"/>
              <a:gd name="T93" fmla="*/ 2147483647 h 330"/>
              <a:gd name="T94" fmla="*/ 2147483647 w 320"/>
              <a:gd name="T95" fmla="*/ 2147483647 h 330"/>
              <a:gd name="T96" fmla="*/ 2147483647 w 320"/>
              <a:gd name="T97" fmla="*/ 2147483647 h 330"/>
              <a:gd name="T98" fmla="*/ 2147483647 w 320"/>
              <a:gd name="T99" fmla="*/ 2147483647 h 330"/>
              <a:gd name="T100" fmla="*/ 2147483647 w 320"/>
              <a:gd name="T101" fmla="*/ 2147483647 h 330"/>
              <a:gd name="T102" fmla="*/ 2147483647 w 320"/>
              <a:gd name="T103" fmla="*/ 2147483647 h 330"/>
              <a:gd name="T104" fmla="*/ 2147483647 w 320"/>
              <a:gd name="T105" fmla="*/ 2147483647 h 3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0"/>
              <a:gd name="T160" fmla="*/ 0 h 330"/>
              <a:gd name="T161" fmla="*/ 320 w 320"/>
              <a:gd name="T162" fmla="*/ 330 h 3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0" h="330">
                <a:moveTo>
                  <a:pt x="0" y="16"/>
                </a:moveTo>
                <a:lnTo>
                  <a:pt x="2" y="24"/>
                </a:lnTo>
                <a:lnTo>
                  <a:pt x="4" y="32"/>
                </a:lnTo>
                <a:lnTo>
                  <a:pt x="6" y="40"/>
                </a:lnTo>
                <a:lnTo>
                  <a:pt x="8" y="47"/>
                </a:lnTo>
                <a:lnTo>
                  <a:pt x="10" y="55"/>
                </a:lnTo>
                <a:lnTo>
                  <a:pt x="12" y="62"/>
                </a:lnTo>
                <a:lnTo>
                  <a:pt x="14" y="69"/>
                </a:lnTo>
                <a:lnTo>
                  <a:pt x="16" y="76"/>
                </a:lnTo>
                <a:lnTo>
                  <a:pt x="18" y="84"/>
                </a:lnTo>
                <a:lnTo>
                  <a:pt x="20" y="91"/>
                </a:lnTo>
                <a:lnTo>
                  <a:pt x="22" y="97"/>
                </a:lnTo>
                <a:lnTo>
                  <a:pt x="24" y="104"/>
                </a:lnTo>
                <a:lnTo>
                  <a:pt x="26" y="111"/>
                </a:lnTo>
                <a:lnTo>
                  <a:pt x="28" y="118"/>
                </a:lnTo>
                <a:lnTo>
                  <a:pt x="30" y="124"/>
                </a:lnTo>
                <a:lnTo>
                  <a:pt x="32" y="130"/>
                </a:lnTo>
                <a:lnTo>
                  <a:pt x="34" y="137"/>
                </a:lnTo>
                <a:lnTo>
                  <a:pt x="36" y="143"/>
                </a:lnTo>
                <a:lnTo>
                  <a:pt x="38" y="149"/>
                </a:lnTo>
                <a:lnTo>
                  <a:pt x="40" y="155"/>
                </a:lnTo>
                <a:lnTo>
                  <a:pt x="42" y="161"/>
                </a:lnTo>
                <a:lnTo>
                  <a:pt x="44" y="167"/>
                </a:lnTo>
                <a:lnTo>
                  <a:pt x="46" y="172"/>
                </a:lnTo>
                <a:lnTo>
                  <a:pt x="48" y="178"/>
                </a:lnTo>
                <a:lnTo>
                  <a:pt x="50" y="183"/>
                </a:lnTo>
                <a:lnTo>
                  <a:pt x="52" y="189"/>
                </a:lnTo>
                <a:lnTo>
                  <a:pt x="54" y="194"/>
                </a:lnTo>
                <a:lnTo>
                  <a:pt x="56" y="199"/>
                </a:lnTo>
                <a:lnTo>
                  <a:pt x="58" y="204"/>
                </a:lnTo>
                <a:lnTo>
                  <a:pt x="60" y="209"/>
                </a:lnTo>
                <a:lnTo>
                  <a:pt x="62" y="214"/>
                </a:lnTo>
                <a:lnTo>
                  <a:pt x="64" y="219"/>
                </a:lnTo>
                <a:lnTo>
                  <a:pt x="66" y="224"/>
                </a:lnTo>
                <a:lnTo>
                  <a:pt x="68" y="228"/>
                </a:lnTo>
                <a:lnTo>
                  <a:pt x="70" y="233"/>
                </a:lnTo>
                <a:lnTo>
                  <a:pt x="72" y="237"/>
                </a:lnTo>
                <a:lnTo>
                  <a:pt x="74" y="241"/>
                </a:lnTo>
                <a:lnTo>
                  <a:pt x="76" y="245"/>
                </a:lnTo>
                <a:lnTo>
                  <a:pt x="78" y="250"/>
                </a:lnTo>
                <a:lnTo>
                  <a:pt x="80" y="254"/>
                </a:lnTo>
                <a:lnTo>
                  <a:pt x="82" y="257"/>
                </a:lnTo>
                <a:lnTo>
                  <a:pt x="84" y="261"/>
                </a:lnTo>
                <a:lnTo>
                  <a:pt x="86" y="265"/>
                </a:lnTo>
                <a:lnTo>
                  <a:pt x="88" y="268"/>
                </a:lnTo>
                <a:lnTo>
                  <a:pt x="90" y="272"/>
                </a:lnTo>
                <a:lnTo>
                  <a:pt x="92" y="275"/>
                </a:lnTo>
                <a:lnTo>
                  <a:pt x="94" y="278"/>
                </a:lnTo>
                <a:lnTo>
                  <a:pt x="96" y="282"/>
                </a:lnTo>
                <a:lnTo>
                  <a:pt x="98" y="285"/>
                </a:lnTo>
                <a:lnTo>
                  <a:pt x="100" y="288"/>
                </a:lnTo>
                <a:lnTo>
                  <a:pt x="102" y="291"/>
                </a:lnTo>
                <a:lnTo>
                  <a:pt x="104" y="293"/>
                </a:lnTo>
                <a:lnTo>
                  <a:pt x="106" y="296"/>
                </a:lnTo>
                <a:lnTo>
                  <a:pt x="108" y="299"/>
                </a:lnTo>
                <a:lnTo>
                  <a:pt x="110" y="301"/>
                </a:lnTo>
                <a:lnTo>
                  <a:pt x="112" y="303"/>
                </a:lnTo>
                <a:lnTo>
                  <a:pt x="114" y="306"/>
                </a:lnTo>
                <a:lnTo>
                  <a:pt x="116" y="308"/>
                </a:lnTo>
                <a:lnTo>
                  <a:pt x="118" y="310"/>
                </a:lnTo>
                <a:lnTo>
                  <a:pt x="120" y="312"/>
                </a:lnTo>
                <a:lnTo>
                  <a:pt x="122" y="314"/>
                </a:lnTo>
                <a:lnTo>
                  <a:pt x="124" y="315"/>
                </a:lnTo>
                <a:lnTo>
                  <a:pt x="126" y="317"/>
                </a:lnTo>
                <a:lnTo>
                  <a:pt x="128" y="319"/>
                </a:lnTo>
                <a:lnTo>
                  <a:pt x="130" y="320"/>
                </a:lnTo>
                <a:lnTo>
                  <a:pt x="132" y="321"/>
                </a:lnTo>
                <a:lnTo>
                  <a:pt x="134" y="323"/>
                </a:lnTo>
                <a:lnTo>
                  <a:pt x="136" y="324"/>
                </a:lnTo>
                <a:lnTo>
                  <a:pt x="138" y="325"/>
                </a:lnTo>
                <a:lnTo>
                  <a:pt x="140" y="326"/>
                </a:lnTo>
                <a:lnTo>
                  <a:pt x="142" y="327"/>
                </a:lnTo>
                <a:lnTo>
                  <a:pt x="144" y="328"/>
                </a:lnTo>
                <a:lnTo>
                  <a:pt x="146" y="328"/>
                </a:lnTo>
                <a:lnTo>
                  <a:pt x="148" y="329"/>
                </a:lnTo>
                <a:lnTo>
                  <a:pt x="150" y="329"/>
                </a:lnTo>
                <a:lnTo>
                  <a:pt x="152" y="330"/>
                </a:lnTo>
                <a:lnTo>
                  <a:pt x="154" y="330"/>
                </a:lnTo>
                <a:lnTo>
                  <a:pt x="156" y="330"/>
                </a:lnTo>
                <a:lnTo>
                  <a:pt x="158" y="330"/>
                </a:lnTo>
                <a:lnTo>
                  <a:pt x="160" y="330"/>
                </a:lnTo>
                <a:lnTo>
                  <a:pt x="162" y="330"/>
                </a:lnTo>
                <a:lnTo>
                  <a:pt x="164" y="330"/>
                </a:lnTo>
                <a:lnTo>
                  <a:pt x="166" y="329"/>
                </a:lnTo>
                <a:lnTo>
                  <a:pt x="168" y="329"/>
                </a:lnTo>
                <a:lnTo>
                  <a:pt x="170" y="328"/>
                </a:lnTo>
                <a:lnTo>
                  <a:pt x="172" y="328"/>
                </a:lnTo>
                <a:lnTo>
                  <a:pt x="174" y="327"/>
                </a:lnTo>
                <a:lnTo>
                  <a:pt x="176" y="326"/>
                </a:lnTo>
                <a:lnTo>
                  <a:pt x="178" y="325"/>
                </a:lnTo>
                <a:lnTo>
                  <a:pt x="180" y="324"/>
                </a:lnTo>
                <a:lnTo>
                  <a:pt x="182" y="323"/>
                </a:lnTo>
                <a:lnTo>
                  <a:pt x="184" y="321"/>
                </a:lnTo>
                <a:lnTo>
                  <a:pt x="186" y="320"/>
                </a:lnTo>
                <a:lnTo>
                  <a:pt x="188" y="319"/>
                </a:lnTo>
                <a:lnTo>
                  <a:pt x="190" y="317"/>
                </a:lnTo>
                <a:lnTo>
                  <a:pt x="192" y="315"/>
                </a:lnTo>
                <a:lnTo>
                  <a:pt x="194" y="314"/>
                </a:lnTo>
                <a:lnTo>
                  <a:pt x="196" y="312"/>
                </a:lnTo>
                <a:lnTo>
                  <a:pt x="198" y="310"/>
                </a:lnTo>
                <a:lnTo>
                  <a:pt x="200" y="308"/>
                </a:lnTo>
                <a:lnTo>
                  <a:pt x="202" y="306"/>
                </a:lnTo>
                <a:lnTo>
                  <a:pt x="204" y="303"/>
                </a:lnTo>
                <a:lnTo>
                  <a:pt x="206" y="301"/>
                </a:lnTo>
                <a:lnTo>
                  <a:pt x="208" y="299"/>
                </a:lnTo>
                <a:lnTo>
                  <a:pt x="210" y="296"/>
                </a:lnTo>
                <a:lnTo>
                  <a:pt x="212" y="293"/>
                </a:lnTo>
                <a:lnTo>
                  <a:pt x="214" y="291"/>
                </a:lnTo>
                <a:lnTo>
                  <a:pt x="216" y="288"/>
                </a:lnTo>
                <a:lnTo>
                  <a:pt x="218" y="285"/>
                </a:lnTo>
                <a:lnTo>
                  <a:pt x="220" y="282"/>
                </a:lnTo>
                <a:lnTo>
                  <a:pt x="222" y="278"/>
                </a:lnTo>
                <a:lnTo>
                  <a:pt x="224" y="275"/>
                </a:lnTo>
                <a:lnTo>
                  <a:pt x="226" y="272"/>
                </a:lnTo>
                <a:lnTo>
                  <a:pt x="228" y="268"/>
                </a:lnTo>
                <a:lnTo>
                  <a:pt x="230" y="265"/>
                </a:lnTo>
                <a:lnTo>
                  <a:pt x="232" y="261"/>
                </a:lnTo>
                <a:lnTo>
                  <a:pt x="234" y="257"/>
                </a:lnTo>
                <a:lnTo>
                  <a:pt x="236" y="254"/>
                </a:lnTo>
                <a:lnTo>
                  <a:pt x="238" y="250"/>
                </a:lnTo>
                <a:lnTo>
                  <a:pt x="240" y="245"/>
                </a:lnTo>
                <a:lnTo>
                  <a:pt x="242" y="241"/>
                </a:lnTo>
                <a:lnTo>
                  <a:pt x="244" y="237"/>
                </a:lnTo>
                <a:lnTo>
                  <a:pt x="246" y="233"/>
                </a:lnTo>
                <a:lnTo>
                  <a:pt x="248" y="228"/>
                </a:lnTo>
                <a:lnTo>
                  <a:pt x="250" y="224"/>
                </a:lnTo>
                <a:lnTo>
                  <a:pt x="252" y="219"/>
                </a:lnTo>
                <a:lnTo>
                  <a:pt x="254" y="214"/>
                </a:lnTo>
                <a:lnTo>
                  <a:pt x="256" y="209"/>
                </a:lnTo>
                <a:lnTo>
                  <a:pt x="258" y="204"/>
                </a:lnTo>
                <a:lnTo>
                  <a:pt x="260" y="199"/>
                </a:lnTo>
                <a:lnTo>
                  <a:pt x="262" y="194"/>
                </a:lnTo>
                <a:lnTo>
                  <a:pt x="264" y="189"/>
                </a:lnTo>
                <a:lnTo>
                  <a:pt x="266" y="183"/>
                </a:lnTo>
                <a:lnTo>
                  <a:pt x="268" y="178"/>
                </a:lnTo>
                <a:lnTo>
                  <a:pt x="270" y="172"/>
                </a:lnTo>
                <a:lnTo>
                  <a:pt x="272" y="167"/>
                </a:lnTo>
                <a:lnTo>
                  <a:pt x="274" y="161"/>
                </a:lnTo>
                <a:lnTo>
                  <a:pt x="276" y="155"/>
                </a:lnTo>
                <a:lnTo>
                  <a:pt x="278" y="149"/>
                </a:lnTo>
                <a:lnTo>
                  <a:pt x="280" y="143"/>
                </a:lnTo>
                <a:lnTo>
                  <a:pt x="282" y="137"/>
                </a:lnTo>
                <a:lnTo>
                  <a:pt x="284" y="130"/>
                </a:lnTo>
                <a:lnTo>
                  <a:pt x="286" y="124"/>
                </a:lnTo>
                <a:lnTo>
                  <a:pt x="288" y="118"/>
                </a:lnTo>
                <a:lnTo>
                  <a:pt x="290" y="111"/>
                </a:lnTo>
                <a:lnTo>
                  <a:pt x="292" y="104"/>
                </a:lnTo>
                <a:lnTo>
                  <a:pt x="294" y="97"/>
                </a:lnTo>
                <a:lnTo>
                  <a:pt x="296" y="91"/>
                </a:lnTo>
                <a:lnTo>
                  <a:pt x="298" y="84"/>
                </a:lnTo>
                <a:lnTo>
                  <a:pt x="300" y="76"/>
                </a:lnTo>
                <a:lnTo>
                  <a:pt x="302" y="69"/>
                </a:lnTo>
                <a:lnTo>
                  <a:pt x="304" y="62"/>
                </a:lnTo>
                <a:lnTo>
                  <a:pt x="306" y="55"/>
                </a:lnTo>
                <a:lnTo>
                  <a:pt x="308" y="47"/>
                </a:lnTo>
                <a:lnTo>
                  <a:pt x="310" y="40"/>
                </a:lnTo>
                <a:lnTo>
                  <a:pt x="312" y="32"/>
                </a:lnTo>
                <a:lnTo>
                  <a:pt x="314" y="24"/>
                </a:lnTo>
                <a:lnTo>
                  <a:pt x="316" y="16"/>
                </a:lnTo>
                <a:lnTo>
                  <a:pt x="318" y="8"/>
                </a:lnTo>
                <a:lnTo>
                  <a:pt x="320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237" name="Freeform 135"/>
          <p:cNvSpPr>
            <a:spLocks/>
          </p:cNvSpPr>
          <p:nvPr/>
        </p:nvSpPr>
        <p:spPr bwMode="auto">
          <a:xfrm flipV="1">
            <a:off x="5624513" y="5049838"/>
            <a:ext cx="1001712" cy="1709737"/>
          </a:xfrm>
          <a:custGeom>
            <a:avLst/>
            <a:gdLst>
              <a:gd name="T0" fmla="*/ 2147483647 w 320"/>
              <a:gd name="T1" fmla="*/ 2147483647 h 330"/>
              <a:gd name="T2" fmla="*/ 2147483647 w 320"/>
              <a:gd name="T3" fmla="*/ 2147483647 h 330"/>
              <a:gd name="T4" fmla="*/ 2147483647 w 320"/>
              <a:gd name="T5" fmla="*/ 2147483647 h 330"/>
              <a:gd name="T6" fmla="*/ 2147483647 w 320"/>
              <a:gd name="T7" fmla="*/ 2147483647 h 330"/>
              <a:gd name="T8" fmla="*/ 2147483647 w 320"/>
              <a:gd name="T9" fmla="*/ 2147483647 h 330"/>
              <a:gd name="T10" fmla="*/ 2147483647 w 320"/>
              <a:gd name="T11" fmla="*/ 2147483647 h 330"/>
              <a:gd name="T12" fmla="*/ 2147483647 w 320"/>
              <a:gd name="T13" fmla="*/ 2147483647 h 330"/>
              <a:gd name="T14" fmla="*/ 2147483647 w 320"/>
              <a:gd name="T15" fmla="*/ 2147483647 h 330"/>
              <a:gd name="T16" fmla="*/ 2147483647 w 320"/>
              <a:gd name="T17" fmla="*/ 2147483647 h 330"/>
              <a:gd name="T18" fmla="*/ 2147483647 w 320"/>
              <a:gd name="T19" fmla="*/ 2147483647 h 330"/>
              <a:gd name="T20" fmla="*/ 2147483647 w 320"/>
              <a:gd name="T21" fmla="*/ 2147483647 h 330"/>
              <a:gd name="T22" fmla="*/ 2147483647 w 320"/>
              <a:gd name="T23" fmla="*/ 2147483647 h 330"/>
              <a:gd name="T24" fmla="*/ 2147483647 w 320"/>
              <a:gd name="T25" fmla="*/ 2147483647 h 330"/>
              <a:gd name="T26" fmla="*/ 2147483647 w 320"/>
              <a:gd name="T27" fmla="*/ 2147483647 h 330"/>
              <a:gd name="T28" fmla="*/ 2147483647 w 320"/>
              <a:gd name="T29" fmla="*/ 2147483647 h 330"/>
              <a:gd name="T30" fmla="*/ 2147483647 w 320"/>
              <a:gd name="T31" fmla="*/ 2147483647 h 330"/>
              <a:gd name="T32" fmla="*/ 2147483647 w 320"/>
              <a:gd name="T33" fmla="*/ 2147483647 h 330"/>
              <a:gd name="T34" fmla="*/ 2147483647 w 320"/>
              <a:gd name="T35" fmla="*/ 2147483647 h 330"/>
              <a:gd name="T36" fmla="*/ 2147483647 w 320"/>
              <a:gd name="T37" fmla="*/ 2147483647 h 330"/>
              <a:gd name="T38" fmla="*/ 2147483647 w 320"/>
              <a:gd name="T39" fmla="*/ 2147483647 h 330"/>
              <a:gd name="T40" fmla="*/ 2147483647 w 320"/>
              <a:gd name="T41" fmla="*/ 2147483647 h 330"/>
              <a:gd name="T42" fmla="*/ 2147483647 w 320"/>
              <a:gd name="T43" fmla="*/ 2147483647 h 330"/>
              <a:gd name="T44" fmla="*/ 2147483647 w 320"/>
              <a:gd name="T45" fmla="*/ 2147483647 h 330"/>
              <a:gd name="T46" fmla="*/ 2147483647 w 320"/>
              <a:gd name="T47" fmla="*/ 2147483647 h 330"/>
              <a:gd name="T48" fmla="*/ 2147483647 w 320"/>
              <a:gd name="T49" fmla="*/ 2147483647 h 330"/>
              <a:gd name="T50" fmla="*/ 2147483647 w 320"/>
              <a:gd name="T51" fmla="*/ 2147483647 h 330"/>
              <a:gd name="T52" fmla="*/ 2147483647 w 320"/>
              <a:gd name="T53" fmla="*/ 2147483647 h 330"/>
              <a:gd name="T54" fmla="*/ 2147483647 w 320"/>
              <a:gd name="T55" fmla="*/ 2147483647 h 330"/>
              <a:gd name="T56" fmla="*/ 2147483647 w 320"/>
              <a:gd name="T57" fmla="*/ 2147483647 h 330"/>
              <a:gd name="T58" fmla="*/ 2147483647 w 320"/>
              <a:gd name="T59" fmla="*/ 2147483647 h 330"/>
              <a:gd name="T60" fmla="*/ 2147483647 w 320"/>
              <a:gd name="T61" fmla="*/ 2147483647 h 330"/>
              <a:gd name="T62" fmla="*/ 2147483647 w 320"/>
              <a:gd name="T63" fmla="*/ 2147483647 h 330"/>
              <a:gd name="T64" fmla="*/ 2147483647 w 320"/>
              <a:gd name="T65" fmla="*/ 2147483647 h 330"/>
              <a:gd name="T66" fmla="*/ 2147483647 w 320"/>
              <a:gd name="T67" fmla="*/ 2147483647 h 330"/>
              <a:gd name="T68" fmla="*/ 2147483647 w 320"/>
              <a:gd name="T69" fmla="*/ 2147483647 h 330"/>
              <a:gd name="T70" fmla="*/ 2147483647 w 320"/>
              <a:gd name="T71" fmla="*/ 2147483647 h 330"/>
              <a:gd name="T72" fmla="*/ 2147483647 w 320"/>
              <a:gd name="T73" fmla="*/ 2147483647 h 330"/>
              <a:gd name="T74" fmla="*/ 2147483647 w 320"/>
              <a:gd name="T75" fmla="*/ 2147483647 h 330"/>
              <a:gd name="T76" fmla="*/ 2147483647 w 320"/>
              <a:gd name="T77" fmla="*/ 2147483647 h 330"/>
              <a:gd name="T78" fmla="*/ 2147483647 w 320"/>
              <a:gd name="T79" fmla="*/ 2147483647 h 330"/>
              <a:gd name="T80" fmla="*/ 2147483647 w 320"/>
              <a:gd name="T81" fmla="*/ 2147483647 h 330"/>
              <a:gd name="T82" fmla="*/ 2147483647 w 320"/>
              <a:gd name="T83" fmla="*/ 2147483647 h 330"/>
              <a:gd name="T84" fmla="*/ 2147483647 w 320"/>
              <a:gd name="T85" fmla="*/ 2147483647 h 330"/>
              <a:gd name="T86" fmla="*/ 2147483647 w 320"/>
              <a:gd name="T87" fmla="*/ 2147483647 h 330"/>
              <a:gd name="T88" fmla="*/ 2147483647 w 320"/>
              <a:gd name="T89" fmla="*/ 2147483647 h 330"/>
              <a:gd name="T90" fmla="*/ 2147483647 w 320"/>
              <a:gd name="T91" fmla="*/ 2147483647 h 330"/>
              <a:gd name="T92" fmla="*/ 2147483647 w 320"/>
              <a:gd name="T93" fmla="*/ 2147483647 h 330"/>
              <a:gd name="T94" fmla="*/ 2147483647 w 320"/>
              <a:gd name="T95" fmla="*/ 2147483647 h 330"/>
              <a:gd name="T96" fmla="*/ 2147483647 w 320"/>
              <a:gd name="T97" fmla="*/ 2147483647 h 330"/>
              <a:gd name="T98" fmla="*/ 2147483647 w 320"/>
              <a:gd name="T99" fmla="*/ 2147483647 h 330"/>
              <a:gd name="T100" fmla="*/ 2147483647 w 320"/>
              <a:gd name="T101" fmla="*/ 2147483647 h 330"/>
              <a:gd name="T102" fmla="*/ 2147483647 w 320"/>
              <a:gd name="T103" fmla="*/ 2147483647 h 330"/>
              <a:gd name="T104" fmla="*/ 2147483647 w 320"/>
              <a:gd name="T105" fmla="*/ 2147483647 h 3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0"/>
              <a:gd name="T160" fmla="*/ 0 h 330"/>
              <a:gd name="T161" fmla="*/ 320 w 320"/>
              <a:gd name="T162" fmla="*/ 330 h 3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0" h="330">
                <a:moveTo>
                  <a:pt x="0" y="16"/>
                </a:moveTo>
                <a:lnTo>
                  <a:pt x="2" y="24"/>
                </a:lnTo>
                <a:lnTo>
                  <a:pt x="4" y="32"/>
                </a:lnTo>
                <a:lnTo>
                  <a:pt x="6" y="40"/>
                </a:lnTo>
                <a:lnTo>
                  <a:pt x="8" y="47"/>
                </a:lnTo>
                <a:lnTo>
                  <a:pt x="10" y="55"/>
                </a:lnTo>
                <a:lnTo>
                  <a:pt x="12" y="62"/>
                </a:lnTo>
                <a:lnTo>
                  <a:pt x="14" y="69"/>
                </a:lnTo>
                <a:lnTo>
                  <a:pt x="16" y="76"/>
                </a:lnTo>
                <a:lnTo>
                  <a:pt x="18" y="84"/>
                </a:lnTo>
                <a:lnTo>
                  <a:pt x="20" y="91"/>
                </a:lnTo>
                <a:lnTo>
                  <a:pt x="22" y="97"/>
                </a:lnTo>
                <a:lnTo>
                  <a:pt x="24" y="104"/>
                </a:lnTo>
                <a:lnTo>
                  <a:pt x="26" y="111"/>
                </a:lnTo>
                <a:lnTo>
                  <a:pt x="28" y="118"/>
                </a:lnTo>
                <a:lnTo>
                  <a:pt x="30" y="124"/>
                </a:lnTo>
                <a:lnTo>
                  <a:pt x="32" y="130"/>
                </a:lnTo>
                <a:lnTo>
                  <a:pt x="34" y="137"/>
                </a:lnTo>
                <a:lnTo>
                  <a:pt x="36" y="143"/>
                </a:lnTo>
                <a:lnTo>
                  <a:pt x="38" y="149"/>
                </a:lnTo>
                <a:lnTo>
                  <a:pt x="40" y="155"/>
                </a:lnTo>
                <a:lnTo>
                  <a:pt x="42" y="161"/>
                </a:lnTo>
                <a:lnTo>
                  <a:pt x="44" y="167"/>
                </a:lnTo>
                <a:lnTo>
                  <a:pt x="46" y="172"/>
                </a:lnTo>
                <a:lnTo>
                  <a:pt x="48" y="178"/>
                </a:lnTo>
                <a:lnTo>
                  <a:pt x="50" y="183"/>
                </a:lnTo>
                <a:lnTo>
                  <a:pt x="52" y="189"/>
                </a:lnTo>
                <a:lnTo>
                  <a:pt x="54" y="194"/>
                </a:lnTo>
                <a:lnTo>
                  <a:pt x="56" y="199"/>
                </a:lnTo>
                <a:lnTo>
                  <a:pt x="58" y="204"/>
                </a:lnTo>
                <a:lnTo>
                  <a:pt x="60" y="209"/>
                </a:lnTo>
                <a:lnTo>
                  <a:pt x="62" y="214"/>
                </a:lnTo>
                <a:lnTo>
                  <a:pt x="64" y="219"/>
                </a:lnTo>
                <a:lnTo>
                  <a:pt x="66" y="224"/>
                </a:lnTo>
                <a:lnTo>
                  <a:pt x="68" y="228"/>
                </a:lnTo>
                <a:lnTo>
                  <a:pt x="70" y="233"/>
                </a:lnTo>
                <a:lnTo>
                  <a:pt x="72" y="237"/>
                </a:lnTo>
                <a:lnTo>
                  <a:pt x="74" y="241"/>
                </a:lnTo>
                <a:lnTo>
                  <a:pt x="76" y="245"/>
                </a:lnTo>
                <a:lnTo>
                  <a:pt x="78" y="250"/>
                </a:lnTo>
                <a:lnTo>
                  <a:pt x="80" y="254"/>
                </a:lnTo>
                <a:lnTo>
                  <a:pt x="82" y="257"/>
                </a:lnTo>
                <a:lnTo>
                  <a:pt x="84" y="261"/>
                </a:lnTo>
                <a:lnTo>
                  <a:pt x="86" y="265"/>
                </a:lnTo>
                <a:lnTo>
                  <a:pt x="88" y="268"/>
                </a:lnTo>
                <a:lnTo>
                  <a:pt x="90" y="272"/>
                </a:lnTo>
                <a:lnTo>
                  <a:pt x="92" y="275"/>
                </a:lnTo>
                <a:lnTo>
                  <a:pt x="94" y="278"/>
                </a:lnTo>
                <a:lnTo>
                  <a:pt x="96" y="282"/>
                </a:lnTo>
                <a:lnTo>
                  <a:pt x="98" y="285"/>
                </a:lnTo>
                <a:lnTo>
                  <a:pt x="100" y="288"/>
                </a:lnTo>
                <a:lnTo>
                  <a:pt x="102" y="291"/>
                </a:lnTo>
                <a:lnTo>
                  <a:pt x="104" y="293"/>
                </a:lnTo>
                <a:lnTo>
                  <a:pt x="106" y="296"/>
                </a:lnTo>
                <a:lnTo>
                  <a:pt x="108" y="299"/>
                </a:lnTo>
                <a:lnTo>
                  <a:pt x="110" y="301"/>
                </a:lnTo>
                <a:lnTo>
                  <a:pt x="112" y="303"/>
                </a:lnTo>
                <a:lnTo>
                  <a:pt x="114" y="306"/>
                </a:lnTo>
                <a:lnTo>
                  <a:pt x="116" y="308"/>
                </a:lnTo>
                <a:lnTo>
                  <a:pt x="118" y="310"/>
                </a:lnTo>
                <a:lnTo>
                  <a:pt x="120" y="312"/>
                </a:lnTo>
                <a:lnTo>
                  <a:pt x="122" y="314"/>
                </a:lnTo>
                <a:lnTo>
                  <a:pt x="124" y="315"/>
                </a:lnTo>
                <a:lnTo>
                  <a:pt x="126" y="317"/>
                </a:lnTo>
                <a:lnTo>
                  <a:pt x="128" y="319"/>
                </a:lnTo>
                <a:lnTo>
                  <a:pt x="130" y="320"/>
                </a:lnTo>
                <a:lnTo>
                  <a:pt x="132" y="321"/>
                </a:lnTo>
                <a:lnTo>
                  <a:pt x="134" y="323"/>
                </a:lnTo>
                <a:lnTo>
                  <a:pt x="136" y="324"/>
                </a:lnTo>
                <a:lnTo>
                  <a:pt x="138" y="325"/>
                </a:lnTo>
                <a:lnTo>
                  <a:pt x="140" y="326"/>
                </a:lnTo>
                <a:lnTo>
                  <a:pt x="142" y="327"/>
                </a:lnTo>
                <a:lnTo>
                  <a:pt x="144" y="328"/>
                </a:lnTo>
                <a:lnTo>
                  <a:pt x="146" y="328"/>
                </a:lnTo>
                <a:lnTo>
                  <a:pt x="148" y="329"/>
                </a:lnTo>
                <a:lnTo>
                  <a:pt x="150" y="329"/>
                </a:lnTo>
                <a:lnTo>
                  <a:pt x="152" y="330"/>
                </a:lnTo>
                <a:lnTo>
                  <a:pt x="154" y="330"/>
                </a:lnTo>
                <a:lnTo>
                  <a:pt x="156" y="330"/>
                </a:lnTo>
                <a:lnTo>
                  <a:pt x="158" y="330"/>
                </a:lnTo>
                <a:lnTo>
                  <a:pt x="160" y="330"/>
                </a:lnTo>
                <a:lnTo>
                  <a:pt x="162" y="330"/>
                </a:lnTo>
                <a:lnTo>
                  <a:pt x="164" y="330"/>
                </a:lnTo>
                <a:lnTo>
                  <a:pt x="166" y="329"/>
                </a:lnTo>
                <a:lnTo>
                  <a:pt x="168" y="329"/>
                </a:lnTo>
                <a:lnTo>
                  <a:pt x="170" y="328"/>
                </a:lnTo>
                <a:lnTo>
                  <a:pt x="172" y="328"/>
                </a:lnTo>
                <a:lnTo>
                  <a:pt x="174" y="327"/>
                </a:lnTo>
                <a:lnTo>
                  <a:pt x="176" y="326"/>
                </a:lnTo>
                <a:lnTo>
                  <a:pt x="178" y="325"/>
                </a:lnTo>
                <a:lnTo>
                  <a:pt x="180" y="324"/>
                </a:lnTo>
                <a:lnTo>
                  <a:pt x="182" y="323"/>
                </a:lnTo>
                <a:lnTo>
                  <a:pt x="184" y="321"/>
                </a:lnTo>
                <a:lnTo>
                  <a:pt x="186" y="320"/>
                </a:lnTo>
                <a:lnTo>
                  <a:pt x="188" y="319"/>
                </a:lnTo>
                <a:lnTo>
                  <a:pt x="190" y="317"/>
                </a:lnTo>
                <a:lnTo>
                  <a:pt x="192" y="315"/>
                </a:lnTo>
                <a:lnTo>
                  <a:pt x="194" y="314"/>
                </a:lnTo>
                <a:lnTo>
                  <a:pt x="196" y="312"/>
                </a:lnTo>
                <a:lnTo>
                  <a:pt x="198" y="310"/>
                </a:lnTo>
                <a:lnTo>
                  <a:pt x="200" y="308"/>
                </a:lnTo>
                <a:lnTo>
                  <a:pt x="202" y="306"/>
                </a:lnTo>
                <a:lnTo>
                  <a:pt x="204" y="303"/>
                </a:lnTo>
                <a:lnTo>
                  <a:pt x="206" y="301"/>
                </a:lnTo>
                <a:lnTo>
                  <a:pt x="208" y="299"/>
                </a:lnTo>
                <a:lnTo>
                  <a:pt x="210" y="296"/>
                </a:lnTo>
                <a:lnTo>
                  <a:pt x="212" y="293"/>
                </a:lnTo>
                <a:lnTo>
                  <a:pt x="214" y="291"/>
                </a:lnTo>
                <a:lnTo>
                  <a:pt x="216" y="288"/>
                </a:lnTo>
                <a:lnTo>
                  <a:pt x="218" y="285"/>
                </a:lnTo>
                <a:lnTo>
                  <a:pt x="220" y="282"/>
                </a:lnTo>
                <a:lnTo>
                  <a:pt x="222" y="278"/>
                </a:lnTo>
                <a:lnTo>
                  <a:pt x="224" y="275"/>
                </a:lnTo>
                <a:lnTo>
                  <a:pt x="226" y="272"/>
                </a:lnTo>
                <a:lnTo>
                  <a:pt x="228" y="268"/>
                </a:lnTo>
                <a:lnTo>
                  <a:pt x="230" y="265"/>
                </a:lnTo>
                <a:lnTo>
                  <a:pt x="232" y="261"/>
                </a:lnTo>
                <a:lnTo>
                  <a:pt x="234" y="257"/>
                </a:lnTo>
                <a:lnTo>
                  <a:pt x="236" y="254"/>
                </a:lnTo>
                <a:lnTo>
                  <a:pt x="238" y="250"/>
                </a:lnTo>
                <a:lnTo>
                  <a:pt x="240" y="245"/>
                </a:lnTo>
                <a:lnTo>
                  <a:pt x="242" y="241"/>
                </a:lnTo>
                <a:lnTo>
                  <a:pt x="244" y="237"/>
                </a:lnTo>
                <a:lnTo>
                  <a:pt x="246" y="233"/>
                </a:lnTo>
                <a:lnTo>
                  <a:pt x="248" y="228"/>
                </a:lnTo>
                <a:lnTo>
                  <a:pt x="250" y="224"/>
                </a:lnTo>
                <a:lnTo>
                  <a:pt x="252" y="219"/>
                </a:lnTo>
                <a:lnTo>
                  <a:pt x="254" y="214"/>
                </a:lnTo>
                <a:lnTo>
                  <a:pt x="256" y="209"/>
                </a:lnTo>
                <a:lnTo>
                  <a:pt x="258" y="204"/>
                </a:lnTo>
                <a:lnTo>
                  <a:pt x="260" y="199"/>
                </a:lnTo>
                <a:lnTo>
                  <a:pt x="262" y="194"/>
                </a:lnTo>
                <a:lnTo>
                  <a:pt x="264" y="189"/>
                </a:lnTo>
                <a:lnTo>
                  <a:pt x="266" y="183"/>
                </a:lnTo>
                <a:lnTo>
                  <a:pt x="268" y="178"/>
                </a:lnTo>
                <a:lnTo>
                  <a:pt x="270" y="172"/>
                </a:lnTo>
                <a:lnTo>
                  <a:pt x="272" y="167"/>
                </a:lnTo>
                <a:lnTo>
                  <a:pt x="274" y="161"/>
                </a:lnTo>
                <a:lnTo>
                  <a:pt x="276" y="155"/>
                </a:lnTo>
                <a:lnTo>
                  <a:pt x="278" y="149"/>
                </a:lnTo>
                <a:lnTo>
                  <a:pt x="280" y="143"/>
                </a:lnTo>
                <a:lnTo>
                  <a:pt x="282" y="137"/>
                </a:lnTo>
                <a:lnTo>
                  <a:pt x="284" y="130"/>
                </a:lnTo>
                <a:lnTo>
                  <a:pt x="286" y="124"/>
                </a:lnTo>
                <a:lnTo>
                  <a:pt x="288" y="118"/>
                </a:lnTo>
                <a:lnTo>
                  <a:pt x="290" y="111"/>
                </a:lnTo>
                <a:lnTo>
                  <a:pt x="292" y="104"/>
                </a:lnTo>
                <a:lnTo>
                  <a:pt x="294" y="97"/>
                </a:lnTo>
                <a:lnTo>
                  <a:pt x="296" y="91"/>
                </a:lnTo>
                <a:lnTo>
                  <a:pt x="298" y="84"/>
                </a:lnTo>
                <a:lnTo>
                  <a:pt x="300" y="76"/>
                </a:lnTo>
                <a:lnTo>
                  <a:pt x="302" y="69"/>
                </a:lnTo>
                <a:lnTo>
                  <a:pt x="304" y="62"/>
                </a:lnTo>
                <a:lnTo>
                  <a:pt x="306" y="55"/>
                </a:lnTo>
                <a:lnTo>
                  <a:pt x="308" y="47"/>
                </a:lnTo>
                <a:lnTo>
                  <a:pt x="310" y="40"/>
                </a:lnTo>
                <a:lnTo>
                  <a:pt x="312" y="32"/>
                </a:lnTo>
                <a:lnTo>
                  <a:pt x="314" y="24"/>
                </a:lnTo>
                <a:lnTo>
                  <a:pt x="316" y="16"/>
                </a:lnTo>
                <a:lnTo>
                  <a:pt x="318" y="8"/>
                </a:lnTo>
                <a:lnTo>
                  <a:pt x="320" y="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774825" y="4975225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3" name="Oval 202"/>
          <p:cNvSpPr/>
          <p:nvPr/>
        </p:nvSpPr>
        <p:spPr>
          <a:xfrm>
            <a:off x="1927225" y="4795838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4" name="Oval 203"/>
          <p:cNvSpPr/>
          <p:nvPr/>
        </p:nvSpPr>
        <p:spPr>
          <a:xfrm>
            <a:off x="2093913" y="4302125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5" name="Oval 204"/>
          <p:cNvSpPr/>
          <p:nvPr/>
        </p:nvSpPr>
        <p:spPr>
          <a:xfrm>
            <a:off x="2246313" y="3462338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6" name="Oval 205"/>
          <p:cNvSpPr/>
          <p:nvPr/>
        </p:nvSpPr>
        <p:spPr>
          <a:xfrm>
            <a:off x="1627188" y="4795838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6080125" y="4986338"/>
            <a:ext cx="71438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9" name="Oval 208"/>
          <p:cNvSpPr/>
          <p:nvPr/>
        </p:nvSpPr>
        <p:spPr>
          <a:xfrm>
            <a:off x="6240463" y="5186363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0" name="Oval 209"/>
          <p:cNvSpPr/>
          <p:nvPr/>
        </p:nvSpPr>
        <p:spPr>
          <a:xfrm>
            <a:off x="6392863" y="5656263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1" name="Oval 210"/>
          <p:cNvSpPr/>
          <p:nvPr/>
        </p:nvSpPr>
        <p:spPr>
          <a:xfrm>
            <a:off x="6562725" y="6516688"/>
            <a:ext cx="69850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2" name="Oval 211"/>
          <p:cNvSpPr/>
          <p:nvPr/>
        </p:nvSpPr>
        <p:spPr>
          <a:xfrm>
            <a:off x="5907088" y="5186363"/>
            <a:ext cx="71437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3" name="Freeform 135"/>
          <p:cNvSpPr>
            <a:spLocks/>
          </p:cNvSpPr>
          <p:nvPr/>
        </p:nvSpPr>
        <p:spPr bwMode="auto">
          <a:xfrm>
            <a:off x="1322388" y="3295650"/>
            <a:ext cx="1001712" cy="1709738"/>
          </a:xfrm>
          <a:custGeom>
            <a:avLst/>
            <a:gdLst>
              <a:gd name="T0" fmla="*/ 2147483647 w 320"/>
              <a:gd name="T1" fmla="*/ 2147483647 h 330"/>
              <a:gd name="T2" fmla="*/ 2147483647 w 320"/>
              <a:gd name="T3" fmla="*/ 2147483647 h 330"/>
              <a:gd name="T4" fmla="*/ 2147483647 w 320"/>
              <a:gd name="T5" fmla="*/ 2147483647 h 330"/>
              <a:gd name="T6" fmla="*/ 2147483647 w 320"/>
              <a:gd name="T7" fmla="*/ 2147483647 h 330"/>
              <a:gd name="T8" fmla="*/ 2147483647 w 320"/>
              <a:gd name="T9" fmla="*/ 2147483647 h 330"/>
              <a:gd name="T10" fmla="*/ 2147483647 w 320"/>
              <a:gd name="T11" fmla="*/ 2147483647 h 330"/>
              <a:gd name="T12" fmla="*/ 2147483647 w 320"/>
              <a:gd name="T13" fmla="*/ 2147483647 h 330"/>
              <a:gd name="T14" fmla="*/ 2147483647 w 320"/>
              <a:gd name="T15" fmla="*/ 2147483647 h 330"/>
              <a:gd name="T16" fmla="*/ 2147483647 w 320"/>
              <a:gd name="T17" fmla="*/ 2147483647 h 330"/>
              <a:gd name="T18" fmla="*/ 2147483647 w 320"/>
              <a:gd name="T19" fmla="*/ 2147483647 h 330"/>
              <a:gd name="T20" fmla="*/ 2147483647 w 320"/>
              <a:gd name="T21" fmla="*/ 2147483647 h 330"/>
              <a:gd name="T22" fmla="*/ 2147483647 w 320"/>
              <a:gd name="T23" fmla="*/ 2147483647 h 330"/>
              <a:gd name="T24" fmla="*/ 2147483647 w 320"/>
              <a:gd name="T25" fmla="*/ 2147483647 h 330"/>
              <a:gd name="T26" fmla="*/ 2147483647 w 320"/>
              <a:gd name="T27" fmla="*/ 2147483647 h 330"/>
              <a:gd name="T28" fmla="*/ 2147483647 w 320"/>
              <a:gd name="T29" fmla="*/ 2147483647 h 330"/>
              <a:gd name="T30" fmla="*/ 2147483647 w 320"/>
              <a:gd name="T31" fmla="*/ 2147483647 h 330"/>
              <a:gd name="T32" fmla="*/ 2147483647 w 320"/>
              <a:gd name="T33" fmla="*/ 2147483647 h 330"/>
              <a:gd name="T34" fmla="*/ 2147483647 w 320"/>
              <a:gd name="T35" fmla="*/ 2147483647 h 330"/>
              <a:gd name="T36" fmla="*/ 2147483647 w 320"/>
              <a:gd name="T37" fmla="*/ 2147483647 h 330"/>
              <a:gd name="T38" fmla="*/ 2147483647 w 320"/>
              <a:gd name="T39" fmla="*/ 2147483647 h 330"/>
              <a:gd name="T40" fmla="*/ 2147483647 w 320"/>
              <a:gd name="T41" fmla="*/ 2147483647 h 330"/>
              <a:gd name="T42" fmla="*/ 2147483647 w 320"/>
              <a:gd name="T43" fmla="*/ 2147483647 h 330"/>
              <a:gd name="T44" fmla="*/ 2147483647 w 320"/>
              <a:gd name="T45" fmla="*/ 2147483647 h 330"/>
              <a:gd name="T46" fmla="*/ 2147483647 w 320"/>
              <a:gd name="T47" fmla="*/ 2147483647 h 330"/>
              <a:gd name="T48" fmla="*/ 2147483647 w 320"/>
              <a:gd name="T49" fmla="*/ 2147483647 h 330"/>
              <a:gd name="T50" fmla="*/ 2147483647 w 320"/>
              <a:gd name="T51" fmla="*/ 2147483647 h 330"/>
              <a:gd name="T52" fmla="*/ 2147483647 w 320"/>
              <a:gd name="T53" fmla="*/ 2147483647 h 330"/>
              <a:gd name="T54" fmla="*/ 2147483647 w 320"/>
              <a:gd name="T55" fmla="*/ 2147483647 h 330"/>
              <a:gd name="T56" fmla="*/ 2147483647 w 320"/>
              <a:gd name="T57" fmla="*/ 2147483647 h 330"/>
              <a:gd name="T58" fmla="*/ 2147483647 w 320"/>
              <a:gd name="T59" fmla="*/ 2147483647 h 330"/>
              <a:gd name="T60" fmla="*/ 2147483647 w 320"/>
              <a:gd name="T61" fmla="*/ 2147483647 h 330"/>
              <a:gd name="T62" fmla="*/ 2147483647 w 320"/>
              <a:gd name="T63" fmla="*/ 2147483647 h 330"/>
              <a:gd name="T64" fmla="*/ 2147483647 w 320"/>
              <a:gd name="T65" fmla="*/ 2147483647 h 330"/>
              <a:gd name="T66" fmla="*/ 2147483647 w 320"/>
              <a:gd name="T67" fmla="*/ 2147483647 h 330"/>
              <a:gd name="T68" fmla="*/ 2147483647 w 320"/>
              <a:gd name="T69" fmla="*/ 2147483647 h 330"/>
              <a:gd name="T70" fmla="*/ 2147483647 w 320"/>
              <a:gd name="T71" fmla="*/ 2147483647 h 330"/>
              <a:gd name="T72" fmla="*/ 2147483647 w 320"/>
              <a:gd name="T73" fmla="*/ 2147483647 h 330"/>
              <a:gd name="T74" fmla="*/ 2147483647 w 320"/>
              <a:gd name="T75" fmla="*/ 2147483647 h 330"/>
              <a:gd name="T76" fmla="*/ 2147483647 w 320"/>
              <a:gd name="T77" fmla="*/ 2147483647 h 330"/>
              <a:gd name="T78" fmla="*/ 2147483647 w 320"/>
              <a:gd name="T79" fmla="*/ 2147483647 h 330"/>
              <a:gd name="T80" fmla="*/ 2147483647 w 320"/>
              <a:gd name="T81" fmla="*/ 2147483647 h 330"/>
              <a:gd name="T82" fmla="*/ 2147483647 w 320"/>
              <a:gd name="T83" fmla="*/ 2147483647 h 330"/>
              <a:gd name="T84" fmla="*/ 2147483647 w 320"/>
              <a:gd name="T85" fmla="*/ 2147483647 h 330"/>
              <a:gd name="T86" fmla="*/ 2147483647 w 320"/>
              <a:gd name="T87" fmla="*/ 2147483647 h 330"/>
              <a:gd name="T88" fmla="*/ 2147483647 w 320"/>
              <a:gd name="T89" fmla="*/ 2147483647 h 330"/>
              <a:gd name="T90" fmla="*/ 2147483647 w 320"/>
              <a:gd name="T91" fmla="*/ 2147483647 h 330"/>
              <a:gd name="T92" fmla="*/ 2147483647 w 320"/>
              <a:gd name="T93" fmla="*/ 2147483647 h 330"/>
              <a:gd name="T94" fmla="*/ 2147483647 w 320"/>
              <a:gd name="T95" fmla="*/ 2147483647 h 330"/>
              <a:gd name="T96" fmla="*/ 2147483647 w 320"/>
              <a:gd name="T97" fmla="*/ 2147483647 h 330"/>
              <a:gd name="T98" fmla="*/ 2147483647 w 320"/>
              <a:gd name="T99" fmla="*/ 2147483647 h 330"/>
              <a:gd name="T100" fmla="*/ 2147483647 w 320"/>
              <a:gd name="T101" fmla="*/ 2147483647 h 330"/>
              <a:gd name="T102" fmla="*/ 2147483647 w 320"/>
              <a:gd name="T103" fmla="*/ 2147483647 h 330"/>
              <a:gd name="T104" fmla="*/ 2147483647 w 320"/>
              <a:gd name="T105" fmla="*/ 2147483647 h 3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0"/>
              <a:gd name="T160" fmla="*/ 0 h 330"/>
              <a:gd name="T161" fmla="*/ 320 w 320"/>
              <a:gd name="T162" fmla="*/ 330 h 3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0" h="330">
                <a:moveTo>
                  <a:pt x="0" y="16"/>
                </a:moveTo>
                <a:lnTo>
                  <a:pt x="2" y="24"/>
                </a:lnTo>
                <a:lnTo>
                  <a:pt x="4" y="32"/>
                </a:lnTo>
                <a:lnTo>
                  <a:pt x="6" y="40"/>
                </a:lnTo>
                <a:lnTo>
                  <a:pt x="8" y="47"/>
                </a:lnTo>
                <a:lnTo>
                  <a:pt x="10" y="55"/>
                </a:lnTo>
                <a:lnTo>
                  <a:pt x="12" y="62"/>
                </a:lnTo>
                <a:lnTo>
                  <a:pt x="14" y="69"/>
                </a:lnTo>
                <a:lnTo>
                  <a:pt x="16" y="76"/>
                </a:lnTo>
                <a:lnTo>
                  <a:pt x="18" y="84"/>
                </a:lnTo>
                <a:lnTo>
                  <a:pt x="20" y="91"/>
                </a:lnTo>
                <a:lnTo>
                  <a:pt x="22" y="97"/>
                </a:lnTo>
                <a:lnTo>
                  <a:pt x="24" y="104"/>
                </a:lnTo>
                <a:lnTo>
                  <a:pt x="26" y="111"/>
                </a:lnTo>
                <a:lnTo>
                  <a:pt x="28" y="118"/>
                </a:lnTo>
                <a:lnTo>
                  <a:pt x="30" y="124"/>
                </a:lnTo>
                <a:lnTo>
                  <a:pt x="32" y="130"/>
                </a:lnTo>
                <a:lnTo>
                  <a:pt x="34" y="137"/>
                </a:lnTo>
                <a:lnTo>
                  <a:pt x="36" y="143"/>
                </a:lnTo>
                <a:lnTo>
                  <a:pt x="38" y="149"/>
                </a:lnTo>
                <a:lnTo>
                  <a:pt x="40" y="155"/>
                </a:lnTo>
                <a:lnTo>
                  <a:pt x="42" y="161"/>
                </a:lnTo>
                <a:lnTo>
                  <a:pt x="44" y="167"/>
                </a:lnTo>
                <a:lnTo>
                  <a:pt x="46" y="172"/>
                </a:lnTo>
                <a:lnTo>
                  <a:pt x="48" y="178"/>
                </a:lnTo>
                <a:lnTo>
                  <a:pt x="50" y="183"/>
                </a:lnTo>
                <a:lnTo>
                  <a:pt x="52" y="189"/>
                </a:lnTo>
                <a:lnTo>
                  <a:pt x="54" y="194"/>
                </a:lnTo>
                <a:lnTo>
                  <a:pt x="56" y="199"/>
                </a:lnTo>
                <a:lnTo>
                  <a:pt x="58" y="204"/>
                </a:lnTo>
                <a:lnTo>
                  <a:pt x="60" y="209"/>
                </a:lnTo>
                <a:lnTo>
                  <a:pt x="62" y="214"/>
                </a:lnTo>
                <a:lnTo>
                  <a:pt x="64" y="219"/>
                </a:lnTo>
                <a:lnTo>
                  <a:pt x="66" y="224"/>
                </a:lnTo>
                <a:lnTo>
                  <a:pt x="68" y="228"/>
                </a:lnTo>
                <a:lnTo>
                  <a:pt x="70" y="233"/>
                </a:lnTo>
                <a:lnTo>
                  <a:pt x="72" y="237"/>
                </a:lnTo>
                <a:lnTo>
                  <a:pt x="74" y="241"/>
                </a:lnTo>
                <a:lnTo>
                  <a:pt x="76" y="245"/>
                </a:lnTo>
                <a:lnTo>
                  <a:pt x="78" y="250"/>
                </a:lnTo>
                <a:lnTo>
                  <a:pt x="80" y="254"/>
                </a:lnTo>
                <a:lnTo>
                  <a:pt x="82" y="257"/>
                </a:lnTo>
                <a:lnTo>
                  <a:pt x="84" y="261"/>
                </a:lnTo>
                <a:lnTo>
                  <a:pt x="86" y="265"/>
                </a:lnTo>
                <a:lnTo>
                  <a:pt x="88" y="268"/>
                </a:lnTo>
                <a:lnTo>
                  <a:pt x="90" y="272"/>
                </a:lnTo>
                <a:lnTo>
                  <a:pt x="92" y="275"/>
                </a:lnTo>
                <a:lnTo>
                  <a:pt x="94" y="278"/>
                </a:lnTo>
                <a:lnTo>
                  <a:pt x="96" y="282"/>
                </a:lnTo>
                <a:lnTo>
                  <a:pt x="98" y="285"/>
                </a:lnTo>
                <a:lnTo>
                  <a:pt x="100" y="288"/>
                </a:lnTo>
                <a:lnTo>
                  <a:pt x="102" y="291"/>
                </a:lnTo>
                <a:lnTo>
                  <a:pt x="104" y="293"/>
                </a:lnTo>
                <a:lnTo>
                  <a:pt x="106" y="296"/>
                </a:lnTo>
                <a:lnTo>
                  <a:pt x="108" y="299"/>
                </a:lnTo>
                <a:lnTo>
                  <a:pt x="110" y="301"/>
                </a:lnTo>
                <a:lnTo>
                  <a:pt x="112" y="303"/>
                </a:lnTo>
                <a:lnTo>
                  <a:pt x="114" y="306"/>
                </a:lnTo>
                <a:lnTo>
                  <a:pt x="116" y="308"/>
                </a:lnTo>
                <a:lnTo>
                  <a:pt x="118" y="310"/>
                </a:lnTo>
                <a:lnTo>
                  <a:pt x="120" y="312"/>
                </a:lnTo>
                <a:lnTo>
                  <a:pt x="122" y="314"/>
                </a:lnTo>
                <a:lnTo>
                  <a:pt x="124" y="315"/>
                </a:lnTo>
                <a:lnTo>
                  <a:pt x="126" y="317"/>
                </a:lnTo>
                <a:lnTo>
                  <a:pt x="128" y="319"/>
                </a:lnTo>
                <a:lnTo>
                  <a:pt x="130" y="320"/>
                </a:lnTo>
                <a:lnTo>
                  <a:pt x="132" y="321"/>
                </a:lnTo>
                <a:lnTo>
                  <a:pt x="134" y="323"/>
                </a:lnTo>
                <a:lnTo>
                  <a:pt x="136" y="324"/>
                </a:lnTo>
                <a:lnTo>
                  <a:pt x="138" y="325"/>
                </a:lnTo>
                <a:lnTo>
                  <a:pt x="140" y="326"/>
                </a:lnTo>
                <a:lnTo>
                  <a:pt x="142" y="327"/>
                </a:lnTo>
                <a:lnTo>
                  <a:pt x="144" y="328"/>
                </a:lnTo>
                <a:lnTo>
                  <a:pt x="146" y="328"/>
                </a:lnTo>
                <a:lnTo>
                  <a:pt x="148" y="329"/>
                </a:lnTo>
                <a:lnTo>
                  <a:pt x="150" y="329"/>
                </a:lnTo>
                <a:lnTo>
                  <a:pt x="152" y="330"/>
                </a:lnTo>
                <a:lnTo>
                  <a:pt x="154" y="330"/>
                </a:lnTo>
                <a:lnTo>
                  <a:pt x="156" y="330"/>
                </a:lnTo>
                <a:lnTo>
                  <a:pt x="158" y="330"/>
                </a:lnTo>
                <a:lnTo>
                  <a:pt x="160" y="330"/>
                </a:lnTo>
                <a:lnTo>
                  <a:pt x="162" y="330"/>
                </a:lnTo>
                <a:lnTo>
                  <a:pt x="164" y="330"/>
                </a:lnTo>
                <a:lnTo>
                  <a:pt x="166" y="329"/>
                </a:lnTo>
                <a:lnTo>
                  <a:pt x="168" y="329"/>
                </a:lnTo>
                <a:lnTo>
                  <a:pt x="170" y="328"/>
                </a:lnTo>
                <a:lnTo>
                  <a:pt x="172" y="328"/>
                </a:lnTo>
                <a:lnTo>
                  <a:pt x="174" y="327"/>
                </a:lnTo>
                <a:lnTo>
                  <a:pt x="176" y="326"/>
                </a:lnTo>
                <a:lnTo>
                  <a:pt x="178" y="325"/>
                </a:lnTo>
                <a:lnTo>
                  <a:pt x="180" y="324"/>
                </a:lnTo>
                <a:lnTo>
                  <a:pt x="182" y="323"/>
                </a:lnTo>
                <a:lnTo>
                  <a:pt x="184" y="321"/>
                </a:lnTo>
                <a:lnTo>
                  <a:pt x="186" y="320"/>
                </a:lnTo>
                <a:lnTo>
                  <a:pt x="188" y="319"/>
                </a:lnTo>
                <a:lnTo>
                  <a:pt x="190" y="317"/>
                </a:lnTo>
                <a:lnTo>
                  <a:pt x="192" y="315"/>
                </a:lnTo>
                <a:lnTo>
                  <a:pt x="194" y="314"/>
                </a:lnTo>
                <a:lnTo>
                  <a:pt x="196" y="312"/>
                </a:lnTo>
                <a:lnTo>
                  <a:pt x="198" y="310"/>
                </a:lnTo>
                <a:lnTo>
                  <a:pt x="200" y="308"/>
                </a:lnTo>
                <a:lnTo>
                  <a:pt x="202" y="306"/>
                </a:lnTo>
                <a:lnTo>
                  <a:pt x="204" y="303"/>
                </a:lnTo>
                <a:lnTo>
                  <a:pt x="206" y="301"/>
                </a:lnTo>
                <a:lnTo>
                  <a:pt x="208" y="299"/>
                </a:lnTo>
                <a:lnTo>
                  <a:pt x="210" y="296"/>
                </a:lnTo>
                <a:lnTo>
                  <a:pt x="212" y="293"/>
                </a:lnTo>
                <a:lnTo>
                  <a:pt x="214" y="291"/>
                </a:lnTo>
                <a:lnTo>
                  <a:pt x="216" y="288"/>
                </a:lnTo>
                <a:lnTo>
                  <a:pt x="218" y="285"/>
                </a:lnTo>
                <a:lnTo>
                  <a:pt x="220" y="282"/>
                </a:lnTo>
                <a:lnTo>
                  <a:pt x="222" y="278"/>
                </a:lnTo>
                <a:lnTo>
                  <a:pt x="224" y="275"/>
                </a:lnTo>
                <a:lnTo>
                  <a:pt x="226" y="272"/>
                </a:lnTo>
                <a:lnTo>
                  <a:pt x="228" y="268"/>
                </a:lnTo>
                <a:lnTo>
                  <a:pt x="230" y="265"/>
                </a:lnTo>
                <a:lnTo>
                  <a:pt x="232" y="261"/>
                </a:lnTo>
                <a:lnTo>
                  <a:pt x="234" y="257"/>
                </a:lnTo>
                <a:lnTo>
                  <a:pt x="236" y="254"/>
                </a:lnTo>
                <a:lnTo>
                  <a:pt x="238" y="250"/>
                </a:lnTo>
                <a:lnTo>
                  <a:pt x="240" y="245"/>
                </a:lnTo>
                <a:lnTo>
                  <a:pt x="242" y="241"/>
                </a:lnTo>
                <a:lnTo>
                  <a:pt x="244" y="237"/>
                </a:lnTo>
                <a:lnTo>
                  <a:pt x="246" y="233"/>
                </a:lnTo>
                <a:lnTo>
                  <a:pt x="248" y="228"/>
                </a:lnTo>
                <a:lnTo>
                  <a:pt x="250" y="224"/>
                </a:lnTo>
                <a:lnTo>
                  <a:pt x="252" y="219"/>
                </a:lnTo>
                <a:lnTo>
                  <a:pt x="254" y="214"/>
                </a:lnTo>
                <a:lnTo>
                  <a:pt x="256" y="209"/>
                </a:lnTo>
                <a:lnTo>
                  <a:pt x="258" y="204"/>
                </a:lnTo>
                <a:lnTo>
                  <a:pt x="260" y="199"/>
                </a:lnTo>
                <a:lnTo>
                  <a:pt x="262" y="194"/>
                </a:lnTo>
                <a:lnTo>
                  <a:pt x="264" y="189"/>
                </a:lnTo>
                <a:lnTo>
                  <a:pt x="266" y="183"/>
                </a:lnTo>
                <a:lnTo>
                  <a:pt x="268" y="178"/>
                </a:lnTo>
                <a:lnTo>
                  <a:pt x="270" y="172"/>
                </a:lnTo>
                <a:lnTo>
                  <a:pt x="272" y="167"/>
                </a:lnTo>
                <a:lnTo>
                  <a:pt x="274" y="161"/>
                </a:lnTo>
                <a:lnTo>
                  <a:pt x="276" y="155"/>
                </a:lnTo>
                <a:lnTo>
                  <a:pt x="278" y="149"/>
                </a:lnTo>
                <a:lnTo>
                  <a:pt x="280" y="143"/>
                </a:lnTo>
                <a:lnTo>
                  <a:pt x="282" y="137"/>
                </a:lnTo>
                <a:lnTo>
                  <a:pt x="284" y="130"/>
                </a:lnTo>
                <a:lnTo>
                  <a:pt x="286" y="124"/>
                </a:lnTo>
                <a:lnTo>
                  <a:pt x="288" y="118"/>
                </a:lnTo>
                <a:lnTo>
                  <a:pt x="290" y="111"/>
                </a:lnTo>
                <a:lnTo>
                  <a:pt x="292" y="104"/>
                </a:lnTo>
                <a:lnTo>
                  <a:pt x="294" y="97"/>
                </a:lnTo>
                <a:lnTo>
                  <a:pt x="296" y="91"/>
                </a:lnTo>
                <a:lnTo>
                  <a:pt x="298" y="84"/>
                </a:lnTo>
                <a:lnTo>
                  <a:pt x="300" y="76"/>
                </a:lnTo>
                <a:lnTo>
                  <a:pt x="302" y="69"/>
                </a:lnTo>
                <a:lnTo>
                  <a:pt x="304" y="62"/>
                </a:lnTo>
                <a:lnTo>
                  <a:pt x="306" y="55"/>
                </a:lnTo>
                <a:lnTo>
                  <a:pt x="308" y="47"/>
                </a:lnTo>
                <a:lnTo>
                  <a:pt x="310" y="40"/>
                </a:lnTo>
                <a:lnTo>
                  <a:pt x="312" y="32"/>
                </a:lnTo>
                <a:lnTo>
                  <a:pt x="314" y="24"/>
                </a:lnTo>
                <a:lnTo>
                  <a:pt x="316" y="16"/>
                </a:lnTo>
                <a:lnTo>
                  <a:pt x="318" y="8"/>
                </a:lnTo>
                <a:lnTo>
                  <a:pt x="320" y="0"/>
                </a:lnTo>
              </a:path>
            </a:pathLst>
          </a:custGeom>
          <a:noFill/>
          <a:ln w="349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214" name="Freeform 135"/>
          <p:cNvSpPr>
            <a:spLocks/>
          </p:cNvSpPr>
          <p:nvPr/>
        </p:nvSpPr>
        <p:spPr bwMode="auto">
          <a:xfrm flipV="1">
            <a:off x="1308100" y="5019675"/>
            <a:ext cx="1001713" cy="1709738"/>
          </a:xfrm>
          <a:custGeom>
            <a:avLst/>
            <a:gdLst>
              <a:gd name="T0" fmla="*/ 2147483647 w 320"/>
              <a:gd name="T1" fmla="*/ 2147483647 h 330"/>
              <a:gd name="T2" fmla="*/ 2147483647 w 320"/>
              <a:gd name="T3" fmla="*/ 2147483647 h 330"/>
              <a:gd name="T4" fmla="*/ 2147483647 w 320"/>
              <a:gd name="T5" fmla="*/ 2147483647 h 330"/>
              <a:gd name="T6" fmla="*/ 2147483647 w 320"/>
              <a:gd name="T7" fmla="*/ 2147483647 h 330"/>
              <a:gd name="T8" fmla="*/ 2147483647 w 320"/>
              <a:gd name="T9" fmla="*/ 2147483647 h 330"/>
              <a:gd name="T10" fmla="*/ 2147483647 w 320"/>
              <a:gd name="T11" fmla="*/ 2147483647 h 330"/>
              <a:gd name="T12" fmla="*/ 2147483647 w 320"/>
              <a:gd name="T13" fmla="*/ 2147483647 h 330"/>
              <a:gd name="T14" fmla="*/ 2147483647 w 320"/>
              <a:gd name="T15" fmla="*/ 2147483647 h 330"/>
              <a:gd name="T16" fmla="*/ 2147483647 w 320"/>
              <a:gd name="T17" fmla="*/ 2147483647 h 330"/>
              <a:gd name="T18" fmla="*/ 2147483647 w 320"/>
              <a:gd name="T19" fmla="*/ 2147483647 h 330"/>
              <a:gd name="T20" fmla="*/ 2147483647 w 320"/>
              <a:gd name="T21" fmla="*/ 2147483647 h 330"/>
              <a:gd name="T22" fmla="*/ 2147483647 w 320"/>
              <a:gd name="T23" fmla="*/ 2147483647 h 330"/>
              <a:gd name="T24" fmla="*/ 2147483647 w 320"/>
              <a:gd name="T25" fmla="*/ 2147483647 h 330"/>
              <a:gd name="T26" fmla="*/ 2147483647 w 320"/>
              <a:gd name="T27" fmla="*/ 2147483647 h 330"/>
              <a:gd name="T28" fmla="*/ 2147483647 w 320"/>
              <a:gd name="T29" fmla="*/ 2147483647 h 330"/>
              <a:gd name="T30" fmla="*/ 2147483647 w 320"/>
              <a:gd name="T31" fmla="*/ 2147483647 h 330"/>
              <a:gd name="T32" fmla="*/ 2147483647 w 320"/>
              <a:gd name="T33" fmla="*/ 2147483647 h 330"/>
              <a:gd name="T34" fmla="*/ 2147483647 w 320"/>
              <a:gd name="T35" fmla="*/ 2147483647 h 330"/>
              <a:gd name="T36" fmla="*/ 2147483647 w 320"/>
              <a:gd name="T37" fmla="*/ 2147483647 h 330"/>
              <a:gd name="T38" fmla="*/ 2147483647 w 320"/>
              <a:gd name="T39" fmla="*/ 2147483647 h 330"/>
              <a:gd name="T40" fmla="*/ 2147483647 w 320"/>
              <a:gd name="T41" fmla="*/ 2147483647 h 330"/>
              <a:gd name="T42" fmla="*/ 2147483647 w 320"/>
              <a:gd name="T43" fmla="*/ 2147483647 h 330"/>
              <a:gd name="T44" fmla="*/ 2147483647 w 320"/>
              <a:gd name="T45" fmla="*/ 2147483647 h 330"/>
              <a:gd name="T46" fmla="*/ 2147483647 w 320"/>
              <a:gd name="T47" fmla="*/ 2147483647 h 330"/>
              <a:gd name="T48" fmla="*/ 2147483647 w 320"/>
              <a:gd name="T49" fmla="*/ 2147483647 h 330"/>
              <a:gd name="T50" fmla="*/ 2147483647 w 320"/>
              <a:gd name="T51" fmla="*/ 2147483647 h 330"/>
              <a:gd name="T52" fmla="*/ 2147483647 w 320"/>
              <a:gd name="T53" fmla="*/ 2147483647 h 330"/>
              <a:gd name="T54" fmla="*/ 2147483647 w 320"/>
              <a:gd name="T55" fmla="*/ 2147483647 h 330"/>
              <a:gd name="T56" fmla="*/ 2147483647 w 320"/>
              <a:gd name="T57" fmla="*/ 2147483647 h 330"/>
              <a:gd name="T58" fmla="*/ 2147483647 w 320"/>
              <a:gd name="T59" fmla="*/ 2147483647 h 330"/>
              <a:gd name="T60" fmla="*/ 2147483647 w 320"/>
              <a:gd name="T61" fmla="*/ 2147483647 h 330"/>
              <a:gd name="T62" fmla="*/ 2147483647 w 320"/>
              <a:gd name="T63" fmla="*/ 2147483647 h 330"/>
              <a:gd name="T64" fmla="*/ 2147483647 w 320"/>
              <a:gd name="T65" fmla="*/ 2147483647 h 330"/>
              <a:gd name="T66" fmla="*/ 2147483647 w 320"/>
              <a:gd name="T67" fmla="*/ 2147483647 h 330"/>
              <a:gd name="T68" fmla="*/ 2147483647 w 320"/>
              <a:gd name="T69" fmla="*/ 2147483647 h 330"/>
              <a:gd name="T70" fmla="*/ 2147483647 w 320"/>
              <a:gd name="T71" fmla="*/ 2147483647 h 330"/>
              <a:gd name="T72" fmla="*/ 2147483647 w 320"/>
              <a:gd name="T73" fmla="*/ 2147483647 h 330"/>
              <a:gd name="T74" fmla="*/ 2147483647 w 320"/>
              <a:gd name="T75" fmla="*/ 2147483647 h 330"/>
              <a:gd name="T76" fmla="*/ 2147483647 w 320"/>
              <a:gd name="T77" fmla="*/ 2147483647 h 330"/>
              <a:gd name="T78" fmla="*/ 2147483647 w 320"/>
              <a:gd name="T79" fmla="*/ 2147483647 h 330"/>
              <a:gd name="T80" fmla="*/ 2147483647 w 320"/>
              <a:gd name="T81" fmla="*/ 2147483647 h 330"/>
              <a:gd name="T82" fmla="*/ 2147483647 w 320"/>
              <a:gd name="T83" fmla="*/ 2147483647 h 330"/>
              <a:gd name="T84" fmla="*/ 2147483647 w 320"/>
              <a:gd name="T85" fmla="*/ 2147483647 h 330"/>
              <a:gd name="T86" fmla="*/ 2147483647 w 320"/>
              <a:gd name="T87" fmla="*/ 2147483647 h 330"/>
              <a:gd name="T88" fmla="*/ 2147483647 w 320"/>
              <a:gd name="T89" fmla="*/ 2147483647 h 330"/>
              <a:gd name="T90" fmla="*/ 2147483647 w 320"/>
              <a:gd name="T91" fmla="*/ 2147483647 h 330"/>
              <a:gd name="T92" fmla="*/ 2147483647 w 320"/>
              <a:gd name="T93" fmla="*/ 2147483647 h 330"/>
              <a:gd name="T94" fmla="*/ 2147483647 w 320"/>
              <a:gd name="T95" fmla="*/ 2147483647 h 330"/>
              <a:gd name="T96" fmla="*/ 2147483647 w 320"/>
              <a:gd name="T97" fmla="*/ 2147483647 h 330"/>
              <a:gd name="T98" fmla="*/ 2147483647 w 320"/>
              <a:gd name="T99" fmla="*/ 2147483647 h 330"/>
              <a:gd name="T100" fmla="*/ 2147483647 w 320"/>
              <a:gd name="T101" fmla="*/ 2147483647 h 330"/>
              <a:gd name="T102" fmla="*/ 2147483647 w 320"/>
              <a:gd name="T103" fmla="*/ 2147483647 h 330"/>
              <a:gd name="T104" fmla="*/ 2147483647 w 320"/>
              <a:gd name="T105" fmla="*/ 2147483647 h 3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0"/>
              <a:gd name="T160" fmla="*/ 0 h 330"/>
              <a:gd name="T161" fmla="*/ 320 w 320"/>
              <a:gd name="T162" fmla="*/ 330 h 3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0" h="330">
                <a:moveTo>
                  <a:pt x="0" y="16"/>
                </a:moveTo>
                <a:lnTo>
                  <a:pt x="2" y="24"/>
                </a:lnTo>
                <a:lnTo>
                  <a:pt x="4" y="32"/>
                </a:lnTo>
                <a:lnTo>
                  <a:pt x="6" y="40"/>
                </a:lnTo>
                <a:lnTo>
                  <a:pt x="8" y="47"/>
                </a:lnTo>
                <a:lnTo>
                  <a:pt x="10" y="55"/>
                </a:lnTo>
                <a:lnTo>
                  <a:pt x="12" y="62"/>
                </a:lnTo>
                <a:lnTo>
                  <a:pt x="14" y="69"/>
                </a:lnTo>
                <a:lnTo>
                  <a:pt x="16" y="76"/>
                </a:lnTo>
                <a:lnTo>
                  <a:pt x="18" y="84"/>
                </a:lnTo>
                <a:lnTo>
                  <a:pt x="20" y="91"/>
                </a:lnTo>
                <a:lnTo>
                  <a:pt x="22" y="97"/>
                </a:lnTo>
                <a:lnTo>
                  <a:pt x="24" y="104"/>
                </a:lnTo>
                <a:lnTo>
                  <a:pt x="26" y="111"/>
                </a:lnTo>
                <a:lnTo>
                  <a:pt x="28" y="118"/>
                </a:lnTo>
                <a:lnTo>
                  <a:pt x="30" y="124"/>
                </a:lnTo>
                <a:lnTo>
                  <a:pt x="32" y="130"/>
                </a:lnTo>
                <a:lnTo>
                  <a:pt x="34" y="137"/>
                </a:lnTo>
                <a:lnTo>
                  <a:pt x="36" y="143"/>
                </a:lnTo>
                <a:lnTo>
                  <a:pt x="38" y="149"/>
                </a:lnTo>
                <a:lnTo>
                  <a:pt x="40" y="155"/>
                </a:lnTo>
                <a:lnTo>
                  <a:pt x="42" y="161"/>
                </a:lnTo>
                <a:lnTo>
                  <a:pt x="44" y="167"/>
                </a:lnTo>
                <a:lnTo>
                  <a:pt x="46" y="172"/>
                </a:lnTo>
                <a:lnTo>
                  <a:pt x="48" y="178"/>
                </a:lnTo>
                <a:lnTo>
                  <a:pt x="50" y="183"/>
                </a:lnTo>
                <a:lnTo>
                  <a:pt x="52" y="189"/>
                </a:lnTo>
                <a:lnTo>
                  <a:pt x="54" y="194"/>
                </a:lnTo>
                <a:lnTo>
                  <a:pt x="56" y="199"/>
                </a:lnTo>
                <a:lnTo>
                  <a:pt x="58" y="204"/>
                </a:lnTo>
                <a:lnTo>
                  <a:pt x="60" y="209"/>
                </a:lnTo>
                <a:lnTo>
                  <a:pt x="62" y="214"/>
                </a:lnTo>
                <a:lnTo>
                  <a:pt x="64" y="219"/>
                </a:lnTo>
                <a:lnTo>
                  <a:pt x="66" y="224"/>
                </a:lnTo>
                <a:lnTo>
                  <a:pt x="68" y="228"/>
                </a:lnTo>
                <a:lnTo>
                  <a:pt x="70" y="233"/>
                </a:lnTo>
                <a:lnTo>
                  <a:pt x="72" y="237"/>
                </a:lnTo>
                <a:lnTo>
                  <a:pt x="74" y="241"/>
                </a:lnTo>
                <a:lnTo>
                  <a:pt x="76" y="245"/>
                </a:lnTo>
                <a:lnTo>
                  <a:pt x="78" y="250"/>
                </a:lnTo>
                <a:lnTo>
                  <a:pt x="80" y="254"/>
                </a:lnTo>
                <a:lnTo>
                  <a:pt x="82" y="257"/>
                </a:lnTo>
                <a:lnTo>
                  <a:pt x="84" y="261"/>
                </a:lnTo>
                <a:lnTo>
                  <a:pt x="86" y="265"/>
                </a:lnTo>
                <a:lnTo>
                  <a:pt x="88" y="268"/>
                </a:lnTo>
                <a:lnTo>
                  <a:pt x="90" y="272"/>
                </a:lnTo>
                <a:lnTo>
                  <a:pt x="92" y="275"/>
                </a:lnTo>
                <a:lnTo>
                  <a:pt x="94" y="278"/>
                </a:lnTo>
                <a:lnTo>
                  <a:pt x="96" y="282"/>
                </a:lnTo>
                <a:lnTo>
                  <a:pt x="98" y="285"/>
                </a:lnTo>
                <a:lnTo>
                  <a:pt x="100" y="288"/>
                </a:lnTo>
                <a:lnTo>
                  <a:pt x="102" y="291"/>
                </a:lnTo>
                <a:lnTo>
                  <a:pt x="104" y="293"/>
                </a:lnTo>
                <a:lnTo>
                  <a:pt x="106" y="296"/>
                </a:lnTo>
                <a:lnTo>
                  <a:pt x="108" y="299"/>
                </a:lnTo>
                <a:lnTo>
                  <a:pt x="110" y="301"/>
                </a:lnTo>
                <a:lnTo>
                  <a:pt x="112" y="303"/>
                </a:lnTo>
                <a:lnTo>
                  <a:pt x="114" y="306"/>
                </a:lnTo>
                <a:lnTo>
                  <a:pt x="116" y="308"/>
                </a:lnTo>
                <a:lnTo>
                  <a:pt x="118" y="310"/>
                </a:lnTo>
                <a:lnTo>
                  <a:pt x="120" y="312"/>
                </a:lnTo>
                <a:lnTo>
                  <a:pt x="122" y="314"/>
                </a:lnTo>
                <a:lnTo>
                  <a:pt x="124" y="315"/>
                </a:lnTo>
                <a:lnTo>
                  <a:pt x="126" y="317"/>
                </a:lnTo>
                <a:lnTo>
                  <a:pt x="128" y="319"/>
                </a:lnTo>
                <a:lnTo>
                  <a:pt x="130" y="320"/>
                </a:lnTo>
                <a:lnTo>
                  <a:pt x="132" y="321"/>
                </a:lnTo>
                <a:lnTo>
                  <a:pt x="134" y="323"/>
                </a:lnTo>
                <a:lnTo>
                  <a:pt x="136" y="324"/>
                </a:lnTo>
                <a:lnTo>
                  <a:pt x="138" y="325"/>
                </a:lnTo>
                <a:lnTo>
                  <a:pt x="140" y="326"/>
                </a:lnTo>
                <a:lnTo>
                  <a:pt x="142" y="327"/>
                </a:lnTo>
                <a:lnTo>
                  <a:pt x="144" y="328"/>
                </a:lnTo>
                <a:lnTo>
                  <a:pt x="146" y="328"/>
                </a:lnTo>
                <a:lnTo>
                  <a:pt x="148" y="329"/>
                </a:lnTo>
                <a:lnTo>
                  <a:pt x="150" y="329"/>
                </a:lnTo>
                <a:lnTo>
                  <a:pt x="152" y="330"/>
                </a:lnTo>
                <a:lnTo>
                  <a:pt x="154" y="330"/>
                </a:lnTo>
                <a:lnTo>
                  <a:pt x="156" y="330"/>
                </a:lnTo>
                <a:lnTo>
                  <a:pt x="158" y="330"/>
                </a:lnTo>
                <a:lnTo>
                  <a:pt x="160" y="330"/>
                </a:lnTo>
                <a:lnTo>
                  <a:pt x="162" y="330"/>
                </a:lnTo>
                <a:lnTo>
                  <a:pt x="164" y="330"/>
                </a:lnTo>
                <a:lnTo>
                  <a:pt x="166" y="329"/>
                </a:lnTo>
                <a:lnTo>
                  <a:pt x="168" y="329"/>
                </a:lnTo>
                <a:lnTo>
                  <a:pt x="170" y="328"/>
                </a:lnTo>
                <a:lnTo>
                  <a:pt x="172" y="328"/>
                </a:lnTo>
                <a:lnTo>
                  <a:pt x="174" y="327"/>
                </a:lnTo>
                <a:lnTo>
                  <a:pt x="176" y="326"/>
                </a:lnTo>
                <a:lnTo>
                  <a:pt x="178" y="325"/>
                </a:lnTo>
                <a:lnTo>
                  <a:pt x="180" y="324"/>
                </a:lnTo>
                <a:lnTo>
                  <a:pt x="182" y="323"/>
                </a:lnTo>
                <a:lnTo>
                  <a:pt x="184" y="321"/>
                </a:lnTo>
                <a:lnTo>
                  <a:pt x="186" y="320"/>
                </a:lnTo>
                <a:lnTo>
                  <a:pt x="188" y="319"/>
                </a:lnTo>
                <a:lnTo>
                  <a:pt x="190" y="317"/>
                </a:lnTo>
                <a:lnTo>
                  <a:pt x="192" y="315"/>
                </a:lnTo>
                <a:lnTo>
                  <a:pt x="194" y="314"/>
                </a:lnTo>
                <a:lnTo>
                  <a:pt x="196" y="312"/>
                </a:lnTo>
                <a:lnTo>
                  <a:pt x="198" y="310"/>
                </a:lnTo>
                <a:lnTo>
                  <a:pt x="200" y="308"/>
                </a:lnTo>
                <a:lnTo>
                  <a:pt x="202" y="306"/>
                </a:lnTo>
                <a:lnTo>
                  <a:pt x="204" y="303"/>
                </a:lnTo>
                <a:lnTo>
                  <a:pt x="206" y="301"/>
                </a:lnTo>
                <a:lnTo>
                  <a:pt x="208" y="299"/>
                </a:lnTo>
                <a:lnTo>
                  <a:pt x="210" y="296"/>
                </a:lnTo>
                <a:lnTo>
                  <a:pt x="212" y="293"/>
                </a:lnTo>
                <a:lnTo>
                  <a:pt x="214" y="291"/>
                </a:lnTo>
                <a:lnTo>
                  <a:pt x="216" y="288"/>
                </a:lnTo>
                <a:lnTo>
                  <a:pt x="218" y="285"/>
                </a:lnTo>
                <a:lnTo>
                  <a:pt x="220" y="282"/>
                </a:lnTo>
                <a:lnTo>
                  <a:pt x="222" y="278"/>
                </a:lnTo>
                <a:lnTo>
                  <a:pt x="224" y="275"/>
                </a:lnTo>
                <a:lnTo>
                  <a:pt x="226" y="272"/>
                </a:lnTo>
                <a:lnTo>
                  <a:pt x="228" y="268"/>
                </a:lnTo>
                <a:lnTo>
                  <a:pt x="230" y="265"/>
                </a:lnTo>
                <a:lnTo>
                  <a:pt x="232" y="261"/>
                </a:lnTo>
                <a:lnTo>
                  <a:pt x="234" y="257"/>
                </a:lnTo>
                <a:lnTo>
                  <a:pt x="236" y="254"/>
                </a:lnTo>
                <a:lnTo>
                  <a:pt x="238" y="250"/>
                </a:lnTo>
                <a:lnTo>
                  <a:pt x="240" y="245"/>
                </a:lnTo>
                <a:lnTo>
                  <a:pt x="242" y="241"/>
                </a:lnTo>
                <a:lnTo>
                  <a:pt x="244" y="237"/>
                </a:lnTo>
                <a:lnTo>
                  <a:pt x="246" y="233"/>
                </a:lnTo>
                <a:lnTo>
                  <a:pt x="248" y="228"/>
                </a:lnTo>
                <a:lnTo>
                  <a:pt x="250" y="224"/>
                </a:lnTo>
                <a:lnTo>
                  <a:pt x="252" y="219"/>
                </a:lnTo>
                <a:lnTo>
                  <a:pt x="254" y="214"/>
                </a:lnTo>
                <a:lnTo>
                  <a:pt x="256" y="209"/>
                </a:lnTo>
                <a:lnTo>
                  <a:pt x="258" y="204"/>
                </a:lnTo>
                <a:lnTo>
                  <a:pt x="260" y="199"/>
                </a:lnTo>
                <a:lnTo>
                  <a:pt x="262" y="194"/>
                </a:lnTo>
                <a:lnTo>
                  <a:pt x="264" y="189"/>
                </a:lnTo>
                <a:lnTo>
                  <a:pt x="266" y="183"/>
                </a:lnTo>
                <a:lnTo>
                  <a:pt x="268" y="178"/>
                </a:lnTo>
                <a:lnTo>
                  <a:pt x="270" y="172"/>
                </a:lnTo>
                <a:lnTo>
                  <a:pt x="272" y="167"/>
                </a:lnTo>
                <a:lnTo>
                  <a:pt x="274" y="161"/>
                </a:lnTo>
                <a:lnTo>
                  <a:pt x="276" y="155"/>
                </a:lnTo>
                <a:lnTo>
                  <a:pt x="278" y="149"/>
                </a:lnTo>
                <a:lnTo>
                  <a:pt x="280" y="143"/>
                </a:lnTo>
                <a:lnTo>
                  <a:pt x="282" y="137"/>
                </a:lnTo>
                <a:lnTo>
                  <a:pt x="284" y="130"/>
                </a:lnTo>
                <a:lnTo>
                  <a:pt x="286" y="124"/>
                </a:lnTo>
                <a:lnTo>
                  <a:pt x="288" y="118"/>
                </a:lnTo>
                <a:lnTo>
                  <a:pt x="290" y="111"/>
                </a:lnTo>
                <a:lnTo>
                  <a:pt x="292" y="104"/>
                </a:lnTo>
                <a:lnTo>
                  <a:pt x="294" y="97"/>
                </a:lnTo>
                <a:lnTo>
                  <a:pt x="296" y="91"/>
                </a:lnTo>
                <a:lnTo>
                  <a:pt x="298" y="84"/>
                </a:lnTo>
                <a:lnTo>
                  <a:pt x="300" y="76"/>
                </a:lnTo>
                <a:lnTo>
                  <a:pt x="302" y="69"/>
                </a:lnTo>
                <a:lnTo>
                  <a:pt x="304" y="62"/>
                </a:lnTo>
                <a:lnTo>
                  <a:pt x="306" y="55"/>
                </a:lnTo>
                <a:lnTo>
                  <a:pt x="308" y="47"/>
                </a:lnTo>
                <a:lnTo>
                  <a:pt x="310" y="40"/>
                </a:lnTo>
                <a:lnTo>
                  <a:pt x="312" y="32"/>
                </a:lnTo>
                <a:lnTo>
                  <a:pt x="314" y="24"/>
                </a:lnTo>
                <a:lnTo>
                  <a:pt x="316" y="16"/>
                </a:lnTo>
                <a:lnTo>
                  <a:pt x="318" y="8"/>
                </a:lnTo>
                <a:lnTo>
                  <a:pt x="320" y="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2098" name="TextBox 214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50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96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8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1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4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7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0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7" grpId="0"/>
      <p:bldP spid="236" grpId="0" animBg="1"/>
      <p:bldP spid="237" grpId="0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4813" cy="608012"/>
          </a:xfrm>
        </p:spPr>
        <p:txBody>
          <a:bodyPr/>
          <a:lstStyle/>
          <a:p>
            <a:pPr>
              <a:defRPr/>
            </a:pPr>
            <a:r>
              <a:rPr lang="en-CA" dirty="0"/>
              <a:t>Difference Between H.R and V.R.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0038" y="882650"/>
            <a:ext cx="8355012" cy="1103313"/>
          </a:xfrm>
        </p:spPr>
        <p:txBody>
          <a:bodyPr/>
          <a:lstStyle/>
          <a:p>
            <a:r>
              <a:rPr lang="en-CA" sz="2300"/>
              <a:t>For H.R. the negative sign will be inside the function</a:t>
            </a:r>
          </a:p>
          <a:p>
            <a:r>
              <a:rPr lang="en-CA" sz="2300"/>
              <a:t>For V.R. the negative sign will be outside the function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01638" y="2024063"/>
          <a:ext cx="26527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269449" imgH="253890" progId="Equation.DSMT4">
                  <p:embed/>
                </p:oleObj>
              </mc:Choice>
              <mc:Fallback>
                <p:oleObj name="Equation" r:id="rId4" imgW="1269449" imgH="25389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2024063"/>
                        <a:ext cx="265271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03225" y="3011488"/>
          <a:ext cx="27035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295400" imgH="254000" progId="Equation.DSMT4">
                  <p:embed/>
                </p:oleObj>
              </mc:Choice>
              <mc:Fallback>
                <p:oleObj name="Equation" r:id="rId6" imgW="1295400" imgH="2540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011488"/>
                        <a:ext cx="27035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87338" y="4046538"/>
          <a:ext cx="31289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497950" imgH="253890" progId="Equation.DSMT4">
                  <p:embed/>
                </p:oleObj>
              </mc:Choice>
              <mc:Fallback>
                <p:oleObj name="Equation" r:id="rId8" imgW="1497950" imgH="25389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4046538"/>
                        <a:ext cx="31289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79413" y="4816475"/>
          <a:ext cx="26765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282700" imgH="431800" progId="Equation.DSMT4">
                  <p:embed/>
                </p:oleObj>
              </mc:Choice>
              <mc:Fallback>
                <p:oleObj name="Equation" r:id="rId10" imgW="1282700" imgH="4318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4816475"/>
                        <a:ext cx="26765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16313" y="2112963"/>
            <a:ext cx="380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Negative sign is inside the function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57588" y="3983038"/>
            <a:ext cx="4814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Negative sign is inside &amp; Outside the function</a:t>
            </a: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7291388" y="2060575"/>
          <a:ext cx="7667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0" imgH="0" progId="Equation.DSMT4">
                  <p:embed/>
                </p:oleObj>
              </mc:Choice>
              <mc:Fallback>
                <p:oleObj name="Equation" r:id="rId12" imgW="0" imgH="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8" y="2060575"/>
                        <a:ext cx="76676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25838" y="3084513"/>
            <a:ext cx="3878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Negative sign is outside the function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7326313" y="3033713"/>
          <a:ext cx="6842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317087" imgH="177569" progId="Equation.DSMT4">
                  <p:embed/>
                </p:oleObj>
              </mc:Choice>
              <mc:Fallback>
                <p:oleObj name="Equation" r:id="rId13" imgW="317087" imgH="177569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3033713"/>
                        <a:ext cx="684212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52825" y="4371975"/>
            <a:ext cx="88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BOTH </a:t>
            </a: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5614988" y="4325938"/>
          <a:ext cx="7667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0" imgH="0" progId="Equation.DSMT4">
                  <p:embed/>
                </p:oleObj>
              </mc:Choice>
              <mc:Fallback>
                <p:oleObj name="Equation" r:id="rId15" imgW="0" imgH="0" progId="Equation.DSMT4">
                  <p:embed/>
                  <p:pic>
                    <p:nvPicPr>
                      <p:cNvPr id="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325938"/>
                        <a:ext cx="766762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405313" y="4321175"/>
          <a:ext cx="6842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6" imgW="317087" imgH="177569" progId="Equation.DSMT4">
                  <p:embed/>
                </p:oleObj>
              </mc:Choice>
              <mc:Fallback>
                <p:oleObj name="Equation" r:id="rId16" imgW="317087" imgH="177569" progId="Equation.DSMT4">
                  <p:embed/>
                  <p:pic>
                    <p:nvPicPr>
                      <p:cNvPr id="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4321175"/>
                        <a:ext cx="68421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45075" y="4351338"/>
            <a:ext cx="633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and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68700" y="5065713"/>
            <a:ext cx="4437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Equation can be written in different forms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462088" y="5854700"/>
          <a:ext cx="17002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7" imgW="965200" imgH="469900" progId="Equation.DSMT4">
                  <p:embed/>
                </p:oleObj>
              </mc:Choice>
              <mc:Fallback>
                <p:oleObj name="Equation" r:id="rId17" imgW="965200" imgH="4699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5854700"/>
                        <a:ext cx="1700212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187700" y="5864225"/>
          <a:ext cx="16795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9" imgW="952087" imgH="469696" progId="Equation.DSMT4">
                  <p:embed/>
                </p:oleObj>
              </mc:Choice>
              <mc:Fallback>
                <p:oleObj name="Equation" r:id="rId19" imgW="952087" imgH="469696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864225"/>
                        <a:ext cx="167957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62350" y="5438775"/>
            <a:ext cx="109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EITHER </a:t>
            </a: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5846763" y="5424488"/>
          <a:ext cx="7667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1" imgW="0" imgH="0" progId="Equation.DSMT4">
                  <p:embed/>
                </p:oleObj>
              </mc:Choice>
              <mc:Fallback>
                <p:oleObj name="Equation" r:id="rId21" imgW="0" imgH="0" progId="Equation.DSMT4">
                  <p:embed/>
                  <p:pic>
                    <p:nvPicPr>
                      <p:cNvPr id="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5424488"/>
                        <a:ext cx="766762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4635500" y="5419725"/>
          <a:ext cx="6842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2" imgW="317087" imgH="177569" progId="Equation.DSMT4">
                  <p:embed/>
                </p:oleObj>
              </mc:Choice>
              <mc:Fallback>
                <p:oleObj name="Equation" r:id="rId22" imgW="317087" imgH="177569" progId="Equation.DSMT4">
                  <p:embed/>
                  <p:pic>
                    <p:nvPicPr>
                      <p:cNvPr id="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5419725"/>
                        <a:ext cx="6842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86388" y="5449888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or </a:t>
            </a:r>
          </a:p>
        </p:txBody>
      </p:sp>
      <p:sp>
        <p:nvSpPr>
          <p:cNvPr id="3096" name="TextBox 24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3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24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7" grpId="0"/>
      <p:bldP spid="18" grpId="0"/>
      <p:bldP spid="2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68337"/>
          </a:xfrm>
        </p:spPr>
        <p:txBody>
          <a:bodyPr/>
          <a:lstStyle/>
          <a:p>
            <a:pPr>
              <a:defRPr/>
            </a:pPr>
            <a:r>
              <a:rPr lang="en-CA" dirty="0"/>
              <a:t>III) Inverse Reflection</a:t>
            </a:r>
          </a:p>
        </p:txBody>
      </p:sp>
      <p:sp>
        <p:nvSpPr>
          <p:cNvPr id="3084" name="Content Placeholder 2"/>
          <p:cNvSpPr>
            <a:spLocks noGrp="1"/>
          </p:cNvSpPr>
          <p:nvPr>
            <p:ph sz="quarter" idx="1"/>
          </p:nvPr>
        </p:nvSpPr>
        <p:spPr>
          <a:xfrm>
            <a:off x="319088" y="1016000"/>
            <a:ext cx="8824912" cy="3251200"/>
          </a:xfrm>
        </p:spPr>
        <p:txBody>
          <a:bodyPr/>
          <a:lstStyle/>
          <a:p>
            <a:r>
              <a:rPr lang="en-CA" sz="2200"/>
              <a:t>An inverse reflection is an inverse function:</a:t>
            </a:r>
          </a:p>
          <a:p>
            <a:endParaRPr lang="en-CA" sz="2200"/>
          </a:p>
          <a:p>
            <a:r>
              <a:rPr lang="en-CA" sz="2200"/>
              <a:t>A reflection over the line </a:t>
            </a:r>
            <a:r>
              <a:rPr lang="en-CA" sz="2500" i="1"/>
              <a:t>y</a:t>
            </a:r>
            <a:r>
              <a:rPr lang="en-CA" sz="2200" i="1"/>
              <a:t> = </a:t>
            </a:r>
            <a:r>
              <a:rPr lang="en-CA" sz="2500" i="1"/>
              <a:t>x</a:t>
            </a:r>
          </a:p>
          <a:p>
            <a:r>
              <a:rPr lang="en-CA" sz="2200"/>
              <a:t>An inverse reflection occurs when the X-variable &amp; Y-variable switches their position.  Then the Y-variable is isolated</a:t>
            </a:r>
          </a:p>
          <a:p>
            <a:endParaRPr lang="en-CA" sz="2200"/>
          </a:p>
          <a:p>
            <a:pPr>
              <a:buFont typeface="Wingdings" pitchFamily="2" charset="2"/>
              <a:buNone/>
            </a:pPr>
            <a:endParaRPr lang="en-CA" sz="1200"/>
          </a:p>
          <a:p>
            <a:pPr>
              <a:buFont typeface="Wingdings" pitchFamily="2" charset="2"/>
              <a:buNone/>
            </a:pPr>
            <a:r>
              <a:rPr lang="en-CA" sz="2200"/>
              <a:t>Ex: Given the function </a:t>
            </a:r>
            <a:r>
              <a:rPr lang="en-CA" sz="2200" i="1"/>
              <a:t>f(x)</a:t>
            </a:r>
            <a:r>
              <a:rPr lang="en-CA" sz="2200"/>
              <a:t>, find the inverse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28688" y="1465263"/>
          <a:ext cx="14509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850531" imgH="253890" progId="Equation.DSMT4">
                  <p:embed/>
                </p:oleObj>
              </mc:Choice>
              <mc:Fallback>
                <p:oleObj name="Equation" r:id="rId4" imgW="850531" imgH="25389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465263"/>
                        <a:ext cx="14509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2436813" y="1449388"/>
          <a:ext cx="1320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774364" imgH="266584" progId="Equation.DSMT4">
                  <p:embed/>
                </p:oleObj>
              </mc:Choice>
              <mc:Fallback>
                <p:oleObj name="Equation" r:id="rId6" imgW="774364" imgH="266584" progId="Equation.DSMT4">
                  <p:embed/>
                  <p:pic>
                    <p:nvPicPr>
                      <p:cNvPr id="30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1449388"/>
                        <a:ext cx="1320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993775" y="3070225"/>
          <a:ext cx="14509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850531" imgH="253890" progId="Equation.DSMT4">
                  <p:embed/>
                </p:oleObj>
              </mc:Choice>
              <mc:Fallback>
                <p:oleObj name="Equation" r:id="rId8" imgW="850531" imgH="253890" progId="Equation.DSMT4">
                  <p:embed/>
                  <p:pic>
                    <p:nvPicPr>
                      <p:cNvPr id="30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070225"/>
                        <a:ext cx="14509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482850" y="3062288"/>
          <a:ext cx="11255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660113" imgH="253890" progId="Equation.DSMT4">
                  <p:embed/>
                </p:oleObj>
              </mc:Choice>
              <mc:Fallback>
                <p:oleObj name="Equation" r:id="rId9" imgW="660113" imgH="253890" progId="Equation.DSMT4">
                  <p:embed/>
                  <p:pic>
                    <p:nvPicPr>
                      <p:cNvPr id="30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3062288"/>
                        <a:ext cx="112553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900113" y="4246563"/>
          <a:ext cx="23526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2679700" imgH="520700" progId="Equation.DSMT4">
                  <p:embed/>
                </p:oleObj>
              </mc:Choice>
              <mc:Fallback>
                <p:oleObj name="Equation" r:id="rId11" imgW="2679700" imgH="520700" progId="Equation.DSMT4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46563"/>
                        <a:ext cx="23526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944688" y="4748213"/>
          <a:ext cx="1414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511300" imgH="406400" progId="Equation.DSMT4">
                  <p:embed/>
                </p:oleObj>
              </mc:Choice>
              <mc:Fallback>
                <p:oleObj name="Equation" r:id="rId13" imgW="1511300" imgH="406400" progId="Equation.DSMT4">
                  <p:embed/>
                  <p:pic>
                    <p:nvPicPr>
                      <p:cNvPr id="92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4748213"/>
                        <a:ext cx="14144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1436688" y="5235575"/>
          <a:ext cx="14557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1511300" imgH="406400" progId="Equation.DSMT4">
                  <p:embed/>
                </p:oleObj>
              </mc:Choice>
              <mc:Fallback>
                <p:oleObj name="Equation" r:id="rId15" imgW="1511300" imgH="406400" progId="Equation.DSMT4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5235575"/>
                        <a:ext cx="1455737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538288" y="5761038"/>
          <a:ext cx="11557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1397000" imgH="889000" progId="Equation.DSMT4">
                  <p:embed/>
                </p:oleObj>
              </mc:Choice>
              <mc:Fallback>
                <p:oleObj name="Equation" r:id="rId17" imgW="1397000" imgH="889000" progId="Equation.DSMT4">
                  <p:embed/>
                  <p:pic>
                    <p:nvPicPr>
                      <p:cNvPr id="92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5761038"/>
                        <a:ext cx="1155700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2851150" y="5943600"/>
          <a:ext cx="11557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1396394" imgH="533169" progId="Equation.DSMT4">
                  <p:embed/>
                </p:oleObj>
              </mc:Choice>
              <mc:Fallback>
                <p:oleObj name="Equation" r:id="rId19" imgW="1396394" imgH="533169" progId="Equation.DSMT4">
                  <p:embed/>
                  <p:pic>
                    <p:nvPicPr>
                      <p:cNvPr id="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943600"/>
                        <a:ext cx="11557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Box 13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1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137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43825" cy="596900"/>
          </a:xfrm>
        </p:spPr>
        <p:txBody>
          <a:bodyPr/>
          <a:lstStyle/>
          <a:p>
            <a:pPr>
              <a:defRPr/>
            </a:pPr>
            <a:r>
              <a:rPr lang="en-CA" dirty="0"/>
              <a:t>Reminders of Inverse Functions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928688"/>
            <a:ext cx="8534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Since we switch the </a:t>
            </a:r>
            <a:r>
              <a:rPr lang="en-CA" sz="2200" i="1" dirty="0">
                <a:latin typeface="+mn-lt"/>
              </a:rPr>
              <a:t>x</a:t>
            </a:r>
            <a:r>
              <a:rPr lang="en-CA" sz="2200" dirty="0">
                <a:latin typeface="+mn-lt"/>
              </a:rPr>
              <a:t> &amp; </a:t>
            </a:r>
            <a:r>
              <a:rPr lang="en-CA" sz="2200" i="1" dirty="0">
                <a:latin typeface="+mn-lt"/>
              </a:rPr>
              <a:t>y</a:t>
            </a:r>
            <a:r>
              <a:rPr lang="en-CA" sz="2200" dirty="0">
                <a:latin typeface="+mn-lt"/>
              </a:rPr>
              <a:t> variables for the inverse reflection, the domain and range will also change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en-CA" sz="2200" dirty="0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70038" y="1738313"/>
          <a:ext cx="13557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422400" imgH="520700" progId="Equation.DSMT4">
                  <p:embed/>
                </p:oleObj>
              </mc:Choice>
              <mc:Fallback>
                <p:oleObj name="Equation" r:id="rId4" imgW="1422400" imgH="5207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738313"/>
                        <a:ext cx="1355725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62538" y="1687513"/>
          <a:ext cx="1498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701800" imgH="533400" progId="Equation.DSMT4">
                  <p:embed/>
                </p:oleObj>
              </mc:Choice>
              <mc:Fallback>
                <p:oleObj name="Equation" r:id="rId6" imgW="1701800" imgH="533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8" y="1687513"/>
                        <a:ext cx="1498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033713" y="2409825"/>
            <a:ext cx="1843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828800" y="2309813"/>
          <a:ext cx="10668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409700" imgH="977900" progId="Equation.DSMT4">
                  <p:embed/>
                </p:oleObj>
              </mc:Choice>
              <mc:Fallback>
                <p:oleObj name="Equation" r:id="rId8" imgW="1409700" imgH="97790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09813"/>
                        <a:ext cx="10668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030788" y="2262188"/>
          <a:ext cx="1012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155199" imgH="406224" progId="Equation.DSMT4">
                  <p:embed/>
                </p:oleObj>
              </mc:Choice>
              <mc:Fallback>
                <p:oleObj name="Equation" r:id="rId10" imgW="1155199" imgH="406224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2262188"/>
                        <a:ext cx="10128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5005388" y="2774950"/>
          <a:ext cx="12350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409088" imgH="330057" progId="Equation.DSMT4">
                  <p:embed/>
                </p:oleObj>
              </mc:Choice>
              <mc:Fallback>
                <p:oleObj name="Equation" r:id="rId12" imgW="1409088" imgH="330057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2774950"/>
                        <a:ext cx="12350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040063" y="2911475"/>
            <a:ext cx="184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68288" y="3273425"/>
            <a:ext cx="85344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200" dirty="0">
                <a:latin typeface="+mn-lt"/>
              </a:rPr>
              <a:t>When graphing the inverse function,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 Take several points on the original function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Switch the x-coordinates with the y-coordinates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CA" sz="2200" dirty="0">
              <a:latin typeface="+mn-lt"/>
            </a:endParaRP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CA" sz="2200" dirty="0">
              <a:latin typeface="+mn-lt"/>
            </a:endParaRP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The new points created can be used to generate the graph of the inverse function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200" dirty="0">
              <a:latin typeface="+mn-lt"/>
            </a:endParaRP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en-CA" sz="2200" dirty="0">
              <a:latin typeface="+mn-lt"/>
            </a:endParaRPr>
          </a:p>
        </p:txBody>
      </p:sp>
      <p:graphicFrame>
        <p:nvGraphicFramePr>
          <p:cNvPr id="4103" name="Object 9"/>
          <p:cNvGraphicFramePr>
            <a:graphicFrameLocks noChangeAspect="1"/>
          </p:cNvGraphicFramePr>
          <p:nvPr/>
        </p:nvGraphicFramePr>
        <p:xfrm>
          <a:off x="1681163" y="4591050"/>
          <a:ext cx="9175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622030" imgH="253890" progId="Equation.DSMT4">
                  <p:embed/>
                </p:oleObj>
              </mc:Choice>
              <mc:Fallback>
                <p:oleObj name="Equation" r:id="rId14" imgW="622030" imgH="253890" progId="Equation.DSMT4">
                  <p:embed/>
                  <p:pic>
                    <p:nvPicPr>
                      <p:cNvPr id="410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4591050"/>
                        <a:ext cx="9175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/>
        </p:nvGraphicFramePr>
        <p:xfrm>
          <a:off x="3662363" y="4598988"/>
          <a:ext cx="9175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622030" imgH="253890" progId="Equation.DSMT4">
                  <p:embed/>
                </p:oleObj>
              </mc:Choice>
              <mc:Fallback>
                <p:oleObj name="Equation" r:id="rId16" imgW="622030" imgH="253890" progId="Equation.DSMT4">
                  <p:embed/>
                  <p:pic>
                    <p:nvPicPr>
                      <p:cNvPr id="410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598988"/>
                        <a:ext cx="9175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2670175" y="4805363"/>
            <a:ext cx="9001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208463" y="4670425"/>
          <a:ext cx="1873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4670425"/>
                        <a:ext cx="1873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9"/>
          <p:cNvGraphicFramePr>
            <a:graphicFrameLocks noChangeAspect="1"/>
          </p:cNvGraphicFramePr>
          <p:nvPr/>
        </p:nvGraphicFramePr>
        <p:xfrm>
          <a:off x="3748088" y="4667250"/>
          <a:ext cx="3190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215619" imgH="177569" progId="Equation.DSMT4">
                  <p:embed/>
                </p:oleObj>
              </mc:Choice>
              <mc:Fallback>
                <p:oleObj name="Equation" r:id="rId20" imgW="215619" imgH="177569" progId="Equation.DSMT4">
                  <p:embed/>
                  <p:pic>
                    <p:nvPicPr>
                      <p:cNvPr id="410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4667250"/>
                        <a:ext cx="319087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Box 16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22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34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89888" cy="552450"/>
          </a:xfrm>
        </p:spPr>
        <p:txBody>
          <a:bodyPr/>
          <a:lstStyle/>
          <a:p>
            <a:pPr>
              <a:defRPr/>
            </a:pPr>
            <a:r>
              <a:rPr lang="en-CA" dirty="0"/>
              <a:t>IV) Summary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7638" y="1219200"/>
          <a:ext cx="20113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990170" imgH="253890" progId="Equation.DSMT4">
                  <p:embed/>
                </p:oleObj>
              </mc:Choice>
              <mc:Fallback>
                <p:oleObj name="Equation" r:id="rId4" imgW="990170" imgH="25389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1219200"/>
                        <a:ext cx="201136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2109788" y="1196975"/>
          <a:ext cx="15208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748975" imgH="253890" progId="Equation.DSMT4">
                  <p:embed/>
                </p:oleObj>
              </mc:Choice>
              <mc:Fallback>
                <p:oleObj name="Equation" r:id="rId6" imgW="748975" imgH="253890" progId="Equation.DSMT4">
                  <p:embed/>
                  <p:pic>
                    <p:nvPicPr>
                      <p:cNvPr id="51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1196975"/>
                        <a:ext cx="152082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138113" y="2487613"/>
          <a:ext cx="20081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028254" imgH="253890" progId="Equation.DSMT4">
                  <p:embed/>
                </p:oleObj>
              </mc:Choice>
              <mc:Fallback>
                <p:oleObj name="Equation" r:id="rId8" imgW="1028254" imgH="253890" progId="Equation.DSMT4">
                  <p:embed/>
                  <p:pic>
                    <p:nvPicPr>
                      <p:cNvPr id="51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2487613"/>
                        <a:ext cx="2008187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"/>
          <p:cNvGraphicFramePr>
            <a:graphicFrameLocks noChangeAspect="1"/>
          </p:cNvGraphicFramePr>
          <p:nvPr/>
        </p:nvGraphicFramePr>
        <p:xfrm>
          <a:off x="2190750" y="2497138"/>
          <a:ext cx="146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748975" imgH="253890" progId="Equation.DSMT4">
                  <p:embed/>
                </p:oleObj>
              </mc:Choice>
              <mc:Fallback>
                <p:oleObj name="Equation" r:id="rId10" imgW="748975" imgH="253890" progId="Equation.DSMT4">
                  <p:embed/>
                  <p:pic>
                    <p:nvPicPr>
                      <p:cNvPr id="51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2497138"/>
                        <a:ext cx="14605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2"/>
          <p:cNvGraphicFramePr>
            <a:graphicFrameLocks noChangeAspect="1"/>
          </p:cNvGraphicFramePr>
          <p:nvPr/>
        </p:nvGraphicFramePr>
        <p:xfrm>
          <a:off x="87313" y="4352925"/>
          <a:ext cx="23129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079032" imgH="253890" progId="Equation.DSMT4">
                  <p:embed/>
                </p:oleObj>
              </mc:Choice>
              <mc:Fallback>
                <p:oleObj name="Equation" r:id="rId12" imgW="1079032" imgH="253890" progId="Equation.DSMT4">
                  <p:embed/>
                  <p:pic>
                    <p:nvPicPr>
                      <p:cNvPr id="51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4352925"/>
                        <a:ext cx="2312987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2"/>
          <p:cNvGraphicFramePr>
            <a:graphicFrameLocks noChangeAspect="1"/>
          </p:cNvGraphicFramePr>
          <p:nvPr/>
        </p:nvGraphicFramePr>
        <p:xfrm>
          <a:off x="2360613" y="4362450"/>
          <a:ext cx="14128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660113" imgH="253890" progId="Equation.DSMT4">
                  <p:embed/>
                </p:oleObj>
              </mc:Choice>
              <mc:Fallback>
                <p:oleObj name="Equation" r:id="rId14" imgW="660113" imgH="253890" progId="Equation.DSMT4">
                  <p:embed/>
                  <p:pic>
                    <p:nvPicPr>
                      <p:cNvPr id="51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4362450"/>
                        <a:ext cx="14128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03663" y="1219200"/>
            <a:ext cx="500221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n-lt"/>
              </a:rPr>
              <a:t>Horizontal Reflection over the Y-axis</a:t>
            </a:r>
          </a:p>
        </p:txBody>
      </p:sp>
      <p:graphicFrame>
        <p:nvGraphicFramePr>
          <p:cNvPr id="5128" name="Object 2"/>
          <p:cNvGraphicFramePr>
            <a:graphicFrameLocks noChangeAspect="1"/>
          </p:cNvGraphicFramePr>
          <p:nvPr/>
        </p:nvGraphicFramePr>
        <p:xfrm>
          <a:off x="2008188" y="3055938"/>
          <a:ext cx="16906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748975" imgH="253890" progId="Equation.DSMT4">
                  <p:embed/>
                </p:oleObj>
              </mc:Choice>
              <mc:Fallback>
                <p:oleObj name="Equation" r:id="rId16" imgW="748975" imgH="253890" progId="Equation.DSMT4">
                  <p:embed/>
                  <p:pic>
                    <p:nvPicPr>
                      <p:cNvPr id="51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3055938"/>
                        <a:ext cx="169068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13200" y="2503488"/>
            <a:ext cx="4643438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0070C0"/>
                </a:solidFill>
                <a:latin typeface="+mn-lt"/>
              </a:rPr>
              <a:t>Vertical Reflection over the X-axis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92575" y="4383088"/>
            <a:ext cx="4592638" cy="754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b="1" dirty="0">
                <a:solidFill>
                  <a:srgbClr val="00B050"/>
                </a:solidFill>
                <a:latin typeface="+mn-lt"/>
              </a:rPr>
              <a:t>Inverse Reflection over the line</a:t>
            </a:r>
          </a:p>
          <a:p>
            <a:pPr>
              <a:defRPr/>
            </a:pPr>
            <a:r>
              <a:rPr lang="en-CA" sz="2200" b="1" i="1" dirty="0">
                <a:solidFill>
                  <a:srgbClr val="00B050"/>
                </a:solidFill>
                <a:latin typeface="+mn-lt"/>
              </a:rPr>
              <a:t>y = 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8288" y="3048000"/>
            <a:ext cx="454660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n-lt"/>
              </a:rPr>
              <a:t>The Y variable is always isolated, so </a:t>
            </a:r>
            <a:br>
              <a:rPr lang="en-CA" sz="2000" dirty="0">
                <a:latin typeface="+mn-lt"/>
              </a:rPr>
            </a:br>
            <a:r>
              <a:rPr lang="en-CA" sz="2000" dirty="0">
                <a:latin typeface="+mn-lt"/>
              </a:rPr>
              <a:t>the Negative sign is often moved to </a:t>
            </a:r>
            <a:br>
              <a:rPr lang="en-CA" sz="2000" dirty="0">
                <a:latin typeface="+mn-lt"/>
              </a:rPr>
            </a:br>
            <a:r>
              <a:rPr lang="en-CA" sz="2000" dirty="0">
                <a:latin typeface="+mn-lt"/>
              </a:rPr>
              <a:t>the other side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18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8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GENSWF_OUTPUT_FILE_NAME" val="m10hc5.3"/>
  <p:tag name="ISPRING_RESOURCE_PATHS_HASH_2" val="698732b712deddeaad1875b94505386a52fe488"/>
  <p:tag name="ISPRING_RESOURCE_PATHS_HASH_PRESENTER" val="8bcda892977d456fcf938abed84f1e4f36760"/>
  <p:tag name="ISPRING_ULTRA_SCORM_COURSE_ID" val="C736F2D2-C9BE-406B-AC82-CA1C8EDDF527"/>
  <p:tag name="ISPRING_SCORM_RATE_SLIDES" val="1"/>
  <p:tag name="ISPRING_SCORM_PASSING_SCORE" val="100.0000000000"/>
  <p:tag name="ISPRING_PLAYERS_CUSTOMIZATION" val="UEsDBBQAAgAIABQEQUo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BQEQUo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BQEQUohUYoetgIAAFEKAAAhAAAAdW5pdmVyc2FsL2ZsYXNoX3NraW5fc2V0dGluZ3MueG1slVZtb9sgEP6+XxFl3+PuNZ1EI6VpJlXq1mqt+h3bFxsFgwU4Xf79wEANiR17OVUKd89zd9wLKZJ7wlYfZjOUccrFMyhFWCGNxutmJL+Zp41SnC0yzhQwtWBcVJjOVx9/th+UtMgxFj+AmMrZ4Qy6MMv2M4XiYnxbGhkiZLyqMTs+8IIvUpztC8Eblo+mVh5rEJSwvUZe/VhutoMBKJHqXkEV5bS9NjKNUguQEkxK37dGRlkUp0B9pKv2M5HThbp8+xPagUiiWtr6k5EhWo0LiIt8vTYyjGfae9yVpZHLBAV/lYZ++WxkEErxEUTs/O6rkUEGr5v6f2akFrwwBY05l5v4zqEc53r9TFZXRkYJ5kIm0GgXXHnau94FIPc13Htk1lVw+mTqevIgmKanFFZKNIASf7I2WfK3x0bp/YDVDlOpAaGqAz3ppJ9wI72bWNfh/sAbYXnoy2k6yCunTQUbm3DgLtZ3+M3mtn0rQqfvuiBDAQenDFLslB3yt67rGTJQdshnSnJ4ZPR4Bj+1WI7v8S123bxcfm0FhvUxd1Z/8lYT6cFsrgxCO4XHVDyHlTTpvJAKTNtQ0upsSslZTojhAymwIpz9Mrj02F5GouTE4Eatf7CQIopC37y1OepXOuxXex4fR/uj0N3NnmdKv+E3c6wUzspK/yjJ+czx9JJoN/Okn2FeSQ0Hcc92fCKnwmIP4oVzOjUK4wqmYrldrAE0SoICoKS/wsj56Cs9a6oUxFZ3jIAfmVhncSUpSqr/1CuBN8i90TVswGqpqtT+GCb0HR5o3AAAFlnpJ9YerKVqqCIUDuD3PlC0Vx66G5J6QoeGba0eYKeCDXGKk3EMNqibRvdIdGMSTm1s6CG86qz6GdYST7zDxSOvcCrbi0VLP/Ym+5fMjF4Isgo3TJFrbT8voVaafyX/AVBLAwQUAAIACAAUBEFK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FARBSlGmpFOsAQAAQwYAAB8AAAB1bml2ZXJzYWwvaHRtbF9za2luX3NldHRpbmdzLmpzjZTJTsMwEIbvfYrIXFFV1hZuFS0SEgckuCEObjpNozqeyHZCS8W7k3G32LEBz8WefP5niTzbXtIslrLkPtnavT2/uGfrA/IZVcG56xcRf0F+pkU+h7e8AJFLYB5SH64e3d8nIiTMpBWdbV5JVrf0GNKXBRe6jZcBCRXw6dDlOgB+Bnzr0OUvp7R9WbuSWn2eVcag7KcoDUjTl6gKbhl29mhXu0IPxhrUH+iCp+CIDu2KkSfFmyFZm0uxKLncPGOG/RlPV5nCSs5j8ZebElTzx1c7YHA3fJg6ciLX5slA4QeejsjiZKlAa9jHvZ2SBWHBZyBaugO7fkEd4W5BHl3nOjcHenxB1qZLnkGnS6MxmYvJRqvTzSFZlzOwNjvi6pLMIQTfgOpITa7JHBDLqvzHDywVZtSRDtrt+REVyOe5zPahB2RBjpIl2Vj3ToXa9CfMeULoPaFl6PUVsdEReveezxwFnbjai/scuBqdWH5+8WEVHELdbIw/SOj8njBuDE+XRTMfmuFIPQfd7EE9yQWSo+BqBeoNUdjvEg3YDVbGDujkwy8nOhV3+fS+fwBQSwMEFAACAAgAFARBS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BQEQUpvwsmzbgAAAHMAAAAcAAAAdW5pdmVyc2FsL2xvY2FsX3NldHRpbmdzLnhtbA3MMQ7CMAxA0b2nsLy3wMbQtBJIbGWhHMBKDERybNRYCG5Ptj88/XH+FoEPbzWbBjwMewTWaCnrM+B9vfRHhOqkicSUA6ohzFM3ikWSG7s3WOEt9ONt5dLC+UqlydN5IX8NkaCHpQ0fmRPupu4P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BQEQUqxh8dfkwoAABdaAAApAAAAdW5pdmVyc2FsL3NraW5fY3VzdG9taXphdGlvbl9zZXR0aW5ncy54bWztXOtu47oR/t+nIBwcoAWK+CJfC68KXejEWEf2sbTJbovCYGwmFiJLPpLs3Rz4R5+mD9Yn6ZCSYkmRFSmbbne3ipAgIucbksPhDMkvztB7MG1l5/nOxvyd+KZj69T3TfveE/+A0HDpWI47c6lHfV6QLEI22dB3Nc+xiFtDnk/sFXFX72p3xPJoLZCPEMiEitud7zv2+dKxfWr757bjbohVQ3ti7UCP0oCnVn8Z5+yp+4Qa8a882B1Z0nRbo440kBovohIttUb9lixlYpbOZkvsx4lz75zfkuXDvevs7FWRPq4ft9S1TPvh2ExX6p8QtkzPH/t0k9E5dYTVUasAagtT59Fj3wZSR+4O8oEWuaVWsr22yp4isHSDOcZIIfemZ/oxZK/bbw6amcgtuadZlhcanW5XPgGxoY0MzKDdHAmDHIxPv/hHQ7Q6zc4JaYs8UjerCayqHfnESJztbpvpRNKoP+pkY1znnlk5C9ZrdKXOKB9mOWQFa/7YvdaoN1LyMWxwrLmjqbuDlpLdUNJgCc8Z1mMBhcecejroBIpuTHvlfB7bd04IjOKNwmo9sYECx0L9ntRX+/DWltst1GvjFu4jFXcUqBsI6kBQoE5tNZVhPaUi0OvSJQSZbK3DeqL2OWBse9T1x/aKfhGFpHS8KjmCCxfMD3Ke2G2z5xC1euCmaqN2s9Pr4ENLEgShi5SO2lQbh15v0JOaCDfanYZwkPstoSWgZqfTHHQPzV6rI8DbaNAFLW086KJ2r91uqYcWbgEaSZKstpRDTxg0mxK0hvsD5TAayb1GAzWbTaGtHjpdYSQ3EEgLoEMS+syAgirIQvcgyVKzL6CRMpJH7QNWcVfpoH4LdxuNQ1uWhUbjaNzj6OLmOpYWHk5kzhcUZk5BZu3R25LONVzuXBeEDboBL/cpuiUe1Xiuk5Ur4q/PlyTwX5BkqTMSfMqRidKnBcHSpaizbDms898TKyWeeAtmTvGswZNmOIoiSB7ExbPAvwrg4skTYDxtFoWFbQV5Mw90In0W6eYxf0JDPHPmSWckUPEsSJ3FYVFCE8+C3FkIGUuh4lkQAkvgjk2+bJETSVQ8C9JnHjSdRcWzIH/mY1JpFMzCE+jLIJ4WwBo8g+aKP0uk4lmQQnNR6UwK1uM5NBeUkUrBdDyJFsJFuRR6yLNoIdBTMgWL8zSah4rMluVE4Ws6lgw30ApMbjy4hEVc5UxeKNOrmaR9WkymF9OFPL6oiUqwKhFbln9sdftfmp3un4b1EFdQk34lTSZJXYgr6zSK6dKM+XSyAIV4stDwR6Mmsp+lodMPxmSs4ZoY/lJawWyOr2si+1kE+mE+x5qx0CdjFS/G+kKbGtwuE2xgtSZ+cnZoTfYU+Q7am/Qz8tcUQXg2XYo8y1zxChayTXtHC7SnzqWbsXaxMKbTib7AmhqV1ERsr5Dqks/gDuUVzSUdz0GHCwnQfR18weefa0CSZZVWcjm+uJzAt8E6cmnery349l/RmxnWYP6oXQB4hXVdusALefoRZg48bloSNH0Pjva+JOgT1sEzsF4ApknX4wvJGE815lxzrBvzsfLkWUtiI8e2HhFZLgGHIHvsTWfnQQlzNroKfMwr3ZCOf/0Abj2WJhkuHOhEps2d+d7cU+iFuyo0U7CsFKyyufr1w/hvi5E0nmB1AZOnTm8WBl/1rD0Cy8N2fEQsy2HDgKbJak/sJWzR6JLswMUeQWxlrrjYlsDgWWd+25m/I+KHS+uXcFVqKv74y/lX925sTCCs3BDXLrbEUtoSkeH5kDewlYSuQz7f+i+NJWaP87fqyBuMbibp+smhFZmjrx9XqguvGJQOfo/nkBghHMimUwqEr8BjIAZuiGmVAo61ETTHj8Kwe3cRO6CUUqBNQx2ag75CzTXMRaIj1zBH5VTcYFkfG8zq9JZtSAuA+ewFfpDtO+zYYFE4nz35zy29cyBGWJTsYWah3PQChzp/XXtlHSWKxCxexkN7qEiDbt3zW1YEHbPMDduZF1P74QpH1gzCccIkN87OWvHYZ5kPPCTDVO02gWW2wbQF7d65zoaXWsSLFluQFP76lR0JhjgP2p3F2iygV8fSXLlcKJKmYLZbZEvdKo4DN2c9mxj6YiLJTAP4+4b4yzUkpDu2hy+uK9jtqXgkgb7QvDol7nL973/+q7iaVH+CUhSW/qWsHljFLI7hJ31/1xyfev8ooMeQ5CSUvxQEhpvlCFp878y9IbSlZBiScnkFDqNz/3B27rLQ5iOu5Eqav4cwwrdyNfGKuA8QhgzHscoq4sNnDuKX7sPxDLHzLdOmJeFfHdfZ4I3xbCGpKj9cwUKxzOVDkB5XiKDwHgVZcMoqoU+5lDQIVCmVdGX65XXyVBHFBFiXwftxVe4zM8dTwfHECidiZ+cnDsC27zrWjF0dPL8rAwF203FrUdF32ZkpeotLeGvnczh3IiephvV4UVp0Bn2YsV1lqDJZlpaeUzhjrWKiYUFa7tqxIEIqwWhi4snyNEpRZH6zFu/3U9mzjsOGP6yK9fxYmJbX6Bf/mXysMC2vs7QxhRPGM1C6Jo6Mbjtk4sbLi8wcyFCbQGFk3+gtKcN6MGG3Xl6sS2FBUnLjrKjIs59hbmi4mFlZvMP1Ez0e2k95/Iphbh/18DyVqjg6bz3fe4e+6Vv0tGvzccACjM8+f8/y/1AmawEEt7NpYwSlyH/c0nc1OGuQ5XrD7sprKNTxrsbMeaR2snDbKJqxYFYKueHBnMfyUjibhfAYIqCdcyFOsNLzQcP6MzMN63kTNAzVnp4/e7e5pS4GFzBp5JvJsrj0OrrluOYbsyTsRGUc769BtQ2HjQgTK0h4Fd/WREsleInXb3aWb1p0T6MwFSuImSZ/9EMPlka+Z0v+hN75cd8OS0ovgTDOHR0xLp2sOAnjZ5tMXFBTLuX45Nbjo88IVVHeOcaqjEwUhWjm7PHo7PipWa9nNAWyp6w/rMczLASoDM4ql8i6CBQudJ+4cIxZ6Ds4zSxm/Kp+EUHejOgqTFi9DdEltzuDfE4ig+gayO1Wu/UNiK7GoKfgXmmiC/fZ8xqiq4vZU57oavCvb010SU32lCO6+hJ7ShJdox57ChNdAuO0W2WJruBvAMoSXS9aL5voenmiM4gutcGeskTXy7NUEV0V0ZWmdKZX0liL37PVRN1x3cc/c81k56/BedbEQyvT40cE3mxwGZi6CmO7QnZBuHI2xLTPK5rtW9NswWUIu5u/mc5VZkN2GUI4J/DZcVcJp9mWu1Eca8oUXFMxYvoNpibSbTKqagmuQ5d+RQlWlGBFCVaUYEUJVpRgRQlWlGBFCf5XKEFwkzfZuJMg7W0cdkt9XrGRFRv5w7ORuVfArycjY7fYhdjImPwPTEfG+vT/ykf6dFvRkRUd+SPSkZFPVXxknHVMBM6X6MicJVeEj8z/05jvlpB8+mzej0o69vhXSdKx02NPRTpWpGNFOlakY0U6VqRjRTpWpGNFOv78pON3RRP+Dxi9in/76fm3ijyryLOKPKvIs4o8q8izb/9RvrLsWfVZvuqzfG9Mnp1eAD81d/Yy4jl19hzzvTJn4cSXo85C0E/1Ub7Ywv45PslXgjmLiX4D6ixdBlDQd/J/P/8HUEsDBBQAAgAIABUEQUoSLLtHoRYAALQhAAAXAAAAdW5pdmVyc2FsL3VuaXZlcnNhbC5wbmftWmlQU9m2joojNtjto5XGgIq2jTIpMiOIqDgBCo0QIAHFEIaEOUCAEAWVvi0QaSBRIERbBSGQAIEwBIJIX4IEiDKEhBCQjiFCgMhsJnjhvlf1br1f7+f74ak6dWp/dWqvvdb61tpf7XP+cd3d9btdP+0CAADfXb503hMA2ExT36Ad29RIwPcJdPVjU5yn6zkAue/AlHqgAXN2cwYAarCayltb1eOd0ZdAcQAAMHPj3oQVzUMBgEOXL593/jUJMitwewT34W37qCxV3lXevfZgd3zIm3u/bXLeuuV3O/Oc+McHj9/+M+i6g0b8M+cvB3/S+cf522cvZOX9tt/c7oq7o2TZFN1H73Mk0UkVJPmvZ9A6AfGz9Zy1sZRZeoKUzIiybBlLkbYO8aPaWpMXe62Hx5KE3wEANscbIgV+sKGGseSI5Tm6dM3sHflmQwZi10Co1SkA4ABJY7SF026VGP7ADwBwH7KXtiyOB0lqtqgHAjRK49bNTQBA2SeGsoZbuVmN/SNIsy63TSdJJsKXIYsdFQ3bFTH2tOEEDf9n2crWN3HsM9ZVwiVe2xkull/TSjPkvv3+yrGbkNT5f4bpzSV0ab5pW1dJl8F5pyLipmkgik8gGom4mfhL5mgbjBABYg4i6OSwNnac9UB3bM9Ms8FKa1aRXfz1IjcFpEriWHylGtgw3zpzbKu/zbnVccz69ESmASTl8/NMToe249eP0zwYkUATt2mhNl06plqmYNBIYWd2/bGSpNvLSwMelDQZK9CdH/jKaW0eS/KBoKB+DdmVA5WpRhICInrIeeKxwlrM3aLtEO0jy/NwbCLzExhhxMXEmw2PmPopMwnEx6Jrbdc76HOZaDNhqRZwsLatdryz1m3Ykr/AlfNcoiiVUWQzXuRRfnheUKG5Pz95tBPrtPZ1hLtSsYMWfb+/xpjVj3KQf36RWLC4rgWE753srA3QsP4uIzNfNMIU5Lpxjm6Sl5eVFHKAI88zZmc6gtHVowkM4YW08VMCNDzTxVSIIh/m/qzEiv8qlSSbbeGBtJpa+zOh/tlM9Nvwvgf7+X1Z/GUI0ONqusmB56BqN6YF7tin0r3/cNVH3RHovnIAeg+9Sp0ZtcjON5HgCDceWhC6CH82++evCJdeTPoT/Mr3PJHPRw6cspkZ8N7O7xKwBo9+EbSg4kxma8fYTutKObqcXoGqfD5yYa6Rs1SLrlBmOiknmhHdzDDXUsLCDHb0cl/sJ/Rk0XwFuLM8DGaz2M2uq1rwbLdiPRW9nvoEKy1a6CmbC8AiLA4I52lRmVo0W3emNvapz0NmUNEyKS7UoQQvvkK7kMap84TwjQ08I5Sv0Tf41aWBQtNXkU3AWkx4yUmyK872VtV0SCK3djdsWU+RoNNOW3EpyJb8xItiMcz5zzaDOz3o1BVvfJoJCyKx604OsQ9pXUiD501k4VdlH/FBxRMxesM1xau6iaM3kcoL2V7hxaw98IkdQw/qXsbp2vN3l1lcPvZYHvC4wnS2P+alAxR57ypoOkR4J00G6pTBHKe+xt26JiaG/ao2BO68vB2/KkwKC2Q9ru2xFwlbVqYqMhDnwG+DTGPLPT5e3dEj3GnEik6HTv9wfu8uC0h3rbZXyaPzI68cnltIvXDNdeVBhSifpKqEMC/ksuMsCdy9wEiPw1kiqKk6T1x14BaQseFamG24wCJAGqGKgMhAkqQd6siB1g6Me+OEVhKI2KW7c5Hc1zEj2Y0VX3kY99wdXABVwsvqWKhcK1uzuLmXpogK0wGyyLc7PgJ1ZfKGyFJaeLEUJA66Y8O6Mds/WZkm3KNmVggdRginYyXJkMAnK0UzpJGLRuz4flNRZvRn4VplGCwF6v+SQQPfsREOKSr0xrH8k1BeJM8d2TfowG6OfBnps0G7+J+mdh+WkvaS5fEawbDHWi/tCpvPmthnXiPZFXYlWbqrjHX17QuPs08Nbj0YO39p/29Zee6kTtKjK3brxhEjg0mZsZ+DivZYV+zxW9a5buhs1VbrgToSEFI8Hxk65qO4BBq02flM9xiSt2JEoumS6bRgMO6QcOh0eGE5STZ8GhcO0Y1yGDsVILHiQB2D6Y2h+viYz5qpaZONVejCVW+87OZdN9DIJxVoI1AfcuZbSNe9hZ98u06faq1jNXki2H/E2QpzoPUHLAMGroCq/MsZB5EoYi1Vnu3S+HtQEbF+rp4SDmZLNL0gSPEsyVTlxxFXhrFz8rq+NGaTIlOdIpn52Ytd0TQEDVxqQY/8lQ/eKP6Kgd8CQnH7mPG7jVjsG/UeX69tz9VEbMUOYglXB1M7ZUPRyNOWgv32pBsjUIiw9nyvPcEXZz0AzJhnAO24pi6joSDie3xQUe2NB4zmjKKDjS0n6AfKpjvf5070BIPwU0NJr0oD25eNxVv5IPBkIOu6p7Wp2BF8obp3XheEtbspSe1S5It92fPF0XGcpj8mBo8qXyIKxMp3TU0OPse5fX2UV3WBkZl+a54sagD5tSwLyYNRN1hxnHuRY8THBAwv0sYbtRcWK9EFci2109JKNEH47ByMQ++2COBHVP4XHYQLMBukkb20ueZE+48572cOF2g92+xiipuKrmCY/l5O6XvZHeGnC5sx76dNL8TtNtTtc2DmHO/PFd+GdDRlFMh7YC1JPvwsoqhc03kEdsbTkSbAB++i7STr/HL1XBDNOe3mm17DTcu+znOVnOAtuVbUL34d1OZrEak9B0X1qlUgnJojjNmPxCcb8/GkHTTezSYuNlE4ndqVnC2e8N0nbDqlJYYR8LZmuEOhDonMxVXjp2Ox9sb4E4rXfb2VbK6VOHrSi+W7SJZnefHV3p/iTqbqdYR190k0mejoD4wKoTBfUV8ZiMDfeLDSwm6hpnnjJ0YgqEAhVsqcfVIbI1MHQ1op6fSlmfwrAH+eSji7c+/yZXvCWbvpXcVGHvx8H3o+zIZwKTtvZSisrKXzMgrZf2MxK/4zS5Yz0NVoxE6laoURa+tIU1BlwI7wQkX8tXYryZPHIHb5JOwMpnDWwjH2sfkT88LrRatTX7xKrHQOWMzmDy1ZBLRbIW4Xe7gZsswdg/2FbLgenNojXOCAP/8UNa6u7os5H+yiKkwXe5MnR7tofdE5sxWP5gN0M5kf82bzV5EMEQw8yjSPLrlmrea/uojYp3rtEvoZk/jaSn+cYUd9lpE/TbeszcNHF264qC6NiIfsaU0vXIIMNcaY7qdc4JTnlF9q7EkWJ3mgOSf4FJrPCMeqz6q7WfyV1JyPZca62UsjGqdPSXnIFyNz56ofGP56TFXZ4i6fPt/pfrhf1xv1q/g/hsJckZ9yw0rz3FF29dODhlISOGvAQFzUZzZwDVVqmfC75ayvexRRvcV3JWfxY8NuEmvvD1TG2c025xUSvfWFSfW9L9IjXrqVWmsN1zwmhvl37HximT2v9cWm9WlFIPnqQ3YFCywqHG7MyYzuUtnrs0DY/ZJwPuekfljeMhmdu2rZF2vDAneUk+IO71seoYRR38mhdvUOL0S13qhSp5KM+vVO6DXQEBahNfHeGTGKPyqxncO2UJBAxVs4KSsQwR7xYSHs3FPGtVpbD6vWGs+En7maU1bBrs3i20glB8pnzfVZRnrY4d0+4El1ewh4qFZUMTr7AHPAfxdT3+27OzYzrj/DnOVC+N/D71kFAJKpmJRqg4bgFIRr9daRRqSEs8RzSa7+NxDwbGv7j4C7P2r4AwB+e+CbAKHO/wPOKZhOazXJU6/wAMDHlzvVsrbuIHcz4H16kCbgrGa6CQBgsuMb+A38Bn4Dv4HfwG/gN/Ab+A38/wtGj0sobYzk2frhDUUrWF3hR1H++9Az7P8y39u+9hUpZl0xrY352jHt6iT/8OHrECWtHlLKW9gMUKkkget2zamxuUXWUWQ8Cr/bCzXzYB/kibvC9yh143SRQB6AwoHwuDepohOBIPRCHtHBjyjrgWnV1gDuCgvuPtltztpW9rdm4Ne3nbqTT2ElT92F+Ue8fi5mc6L2+W/nB2vXH92ecO4rHJiwPE2ikCFpMlGY4HOTuIT/GnhG8EjVNlXTREKrHv48wH215eoxDI/+PdL1zrhqc/SBkjT5VJi+zYWiO0+WIqgxHh8coy5F6sDjnAtN3td0I+Z4yTPTua76oDNrX4UDzR86tJ1SfXjZetY3N45Nm+eeZ+r7eUTwHrIuN7ISqhDKvx+ZjZFTZmqYHGgu+mSOj2dJjPCDq0EruGTqTksFK7VzHtcfAkp4DT1RpF/EtxuMCo3dVNgbZQQEz0F6SmN0FXN6d1NIHQTWq9T9xKoI22X7gasgInq0SXCcOxnJhN/K8Xbs7eEE+zftxb2ff7NFe+YA3Otm4uAPsT/EMqM7REcPOipmqJJVHqfewBPXHI5HN+0uC1ZcSuohDLcY8I8FQeJ396ysP8eZIPkH1Av4FBVqaue0t0KbF1PmVNS7z8akDOdmhbxhYKsnHhQVWvgPI3bQ9C49uQy4HN34i8OR6IDBi9VnsjRaYmxumfNt2mvSg+6sO8g+5alNapeTVP4ITxz9Gc+H9axwj60Wtm9kPdOX1jI+yR3lPMe45NnXUGW4UW9CdoNZ0Zjlthx+ucPhpirJfriw1hqowTeB/6DvibkR1AtsQGfuWdPTYE7cZ95/IweJqKpGYz2m/za+KPXi0074usFtXl8EVdsnhsGe9I9d6+vk4dGjuoC5KpfVvav9yO9ogfJ+fKmEbtSeoFl0PxP60ffKa8IZw3cioEv1mYh1TVqceiG8rRKx07ps2gwjY4EZSpHZ+NDK4XSTYppDhpN9A72R3G610LMEJ1gf4kZO/PnlcaD/MOU3GFKGXGJ0bF+Xtm83CHCKs9MSz4U5XsrC5BdMyJGYy6qv9ww7ePinkFIvka6j5Mb9xZX1QzgEPA6cjjg3s7CcR1R+IicU7YFPxIt0laO8IgIfHCAO0pP9XMxLDvzUnYEwPSeUkAJV07PN8wWaXJsxU7IddxLEhP5itPNwLh1x1DmUgxMcUQ6tXQ6tpBfqaFBbJVsuIhQj2jpBJ1I5jG5F/rBiZpyac29xI9FVAfHwudv8xTOYz8sZBsqP5IXiRdgDNi+V9XP7ikxMbCP1lmr424CBbVtvTTVv5wd4JciSL6rDtvPQSdIj5aH3M7Lu+3kaT1+B/BN82s3bVtjgoXmtsHRot+Gmum6m6jHaH9EZdfwSuhS/IDK4l61OeYya3vuARXTuZCobpRyJoAhixkJshY/bV6IwCn7fePFB7tuwEctHqdKUcf/VQ7nMwn6zbN0j2NPeKu7kxrG9ezDPanYhTbbJafGSzIbgNmPPDdHFoWNw9gtpTWsvBmGtC2kB2BiCBSGm+IMp9tE/TVV1QZrXCImMsrzuJj2h7ZmSBiODbCFe7SWqfeUVHuLXuiaXSFbpD/3bf3RnQxnbquUVS7pTVyu0yw8WrhlT5I8hKjdIgTdu4JedSNlBok+ngbho3FhUIK9RHlZo0ZZ/ivMxwYyxOZhKdgLb6lFLoJZPdS8N5A4bDtLjh9i2//jETprKltmmvHIAjiaV0XpKLYqibE9wOXX9NzgPwvDRJ7hvp5p6MPuujuf6iHKWvKZc+jF3GtMF3MBXxHck/RQ/9+Dyc4L9t5kouPB6u9U9qpy1VF7QECJpy7fnoIYIYy2eVjTeHTv+yKSB9Q7am0E1O8XxfYuvePEhiybUILpyMHAiAQ9DbPW3McGrImeXXFDZTS/SQ8fYm0Fb+UrcLx2W2aMiN4Wns5XImzixK92yJdtFg39/pCUcCGu3Uk01RrLSEmfWI0ZvuIkr0zD7+KnSxiD6F3WJoFQBwe++VALjE7PaE0L4gVIddRRZUItL8uctP4QM+Hh3kbQ7dbpwlDpStM+AL6MCexWT7yN47nawLwKfNr2n3YoFuuUoyZ+9jpJULlPknrecKNDPG9YR8oj2FUyaeougOKqmPCiO8g9YsuNKDVaAm8gvS7PSj0ceb08wwvRUvwveqS5NHCstCqG2epx7sbui7fVZnHlhIHXYUCP4l6qwYiTTqtO8yEcwK+A8T0dUiRuBnoGifYKaKtc9C92KGtNwO9iygv510rrNVrDNIn0Wk6rgj0Myh42vmv5+1cNh/q/pvcSvfzUL4KmfQ4eDivocxJ59yx/gdupWoS5e1YgZcGV/5MBJM3uY2n2PNZ3VJP2oFwvMJ/YXWWetJB6mhRcHk4Y8TInOgkG1/THsRLwunD1NeTFyp9ivTUTjqpPX3eZLRGQ8jTCAR421NGnVU8/S8+kNYU5FWvFxY7KSHDtx7KBBtMiypME7sHOeBWdA8UFFX/xYXvteGEd04wiUIM0y8alExIC2qH5Gs9v4sXeS/9q870NS1AlLdzlh3jKta6zzUAYCVy7vnm6IUFm0BDSMVnfZoIwNhVCbhTRlcF2MnSWFNTIZiQiQBCm6T1AqHZUT2hTGfHbUtYwZzxH0xy0Gvip1jEDqfGD+7lKurbYFoiX+483oxBwzilMBO0flBk9mlLmQ+jAOUSQhKSfmQFnPpH/CTlruMlmLXvKcFYE6uRc+cXp2xPrXNd+VrdAfu/qJgyQ5lQoR1k3H3AcbuPzmso2/X2oMa+RgVq6ABSLg+h7ymm9k6pFbNGBigf0Sfy3vYQQQ3rZST6lifP2n2dj3kLZFgrQyTSk0oKDXFeNtL0wdl8s9qhwVPDY5bZU+HnN/4Z1pIkdGie+mBmP28kukUx9DxIg+GdWuUd0GyPso+zsQrZ2MnzeanWCdEKluKiV/jj4nVilQZAfu5F4PU3MoStH86e3pnIZHj7R+x6Z+MpSgstst2TFZzkYdwWjThxsiRxraMb8HLo0vaLfqXGwaJPChKLXzpnvhEve/vnY3OdK+V3f2o1965EXu5JTq1lAVO1bUvnIcXHdjwewq832hfR21uq4lTsFYbY0ayUnxqG7d+EKI6FUH8DsaSMy7Wv0AsmBtJrQV9CK1aPgp4lb+oepdtLKNF9X72nIR8cPCXI6aBmbi+SRIYiw4AyGfRhBJQLA6nfNYTCq6nfSmkLIon43CpLhe747uJrm5/6md9iUjsW4iaQctsfladetM4kXIEcIwnCF6nxgcW9kzqVmco7SuJWOPBAwH0Xt9UnrV5LBXCGuk6tCSiKoZGClQ+fc+EnFtqUwyUbO2SFxvcdK3v50+S1B7Ljw1rovKfbR24W/oOnrygikftZk5saHwSoRlc3bb+MobH+Hghhrv6jNLD0LGTZujRRJG7LxBhgSVKhieX0QGJnZb6/SoaQWc7oDPVb90etobl5+DtlqDzr5Y1MhxZYoRe7kwiV8z2uIv08BZS6p3dbYXqgQ6ADu98MSZ8TbixzuuO+t3tq8p9g+7vUXM3RePjmeOlguODOJSzxLcYD47WYrPDveEfzCguO3uH37WnbxuoJQ+qJT+azJk9ZkCMYgmswx+G35OAlp/fWjdc9XFQP74uibAdWZDbYake/2RhfwgGPlDW0INK/5DPbXP6+yqDMQnr/ORCvHA25Pqcrr+Tv4J+y52dSWOqBhF6LqjpmHCTQCmYRu0EJrhVYN4+C67hRfv7lw7xMBk0LyqZ6eJ60pxsuF4Y4yQtrsslaOv1rqH/pfGHl2do0vdT6hlef5og5wt6bUeL765GfCm3Hc7f3UsJcpvJwBQdhA7TM5AQFBHJjhV/gMPAYDoyh/CF5uB8MVuAn/jdwW7zQDAgTwHd0WfvVS58dvC+nbDg3lJGGb4M4D6unzB/Tz5XFD6fwJQSwMEFAACAAgAFQRBSteZEilfAAAAagAAABsAAAB1bml2ZXJzYWwvdW5pdmVyc2FsLnBuZy54bWwtjFsKgCAQAP+D7iB7gE1NrYXMyyQp9MKkx+2LaP5mPqZz1zyxw6c9rosFgRxcXxbdlvwR/cmutwmU/APYbaEmFPrXMw45WDCNQJJaGd0CCz6OIVvQvEZSihMpqN7lA1BLAQIAABQAAgAIABQEQUoqDcM2UQQAAAsQAAAdAAAAAAAAAAEAAAAAAAAAAAB1bml2ZXJzYWwvY29tbW9uX21lc3NhZ2VzLmxuZ1BLAQIAABQAAgAIABQEQUoZjuBKjAQAAEwVAAAnAAAAAAAAAAEAAAAAAIwEAAB1bml2ZXJzYWwvZmxhc2hfcHVibGlzaGluZ19zZXR0aW5ncy54bWxQSwECAAAUAAIACAAUBEFKIVGKHrYCAABRCgAAIQAAAAAAAAABAAAAAABdCQAAdW5pdmVyc2FsL2ZsYXNoX3NraW5fc2V0dGluZ3MueG1sUEsBAgAAFAACAAgAFARBSucrp4BhBAAAXRQAACYAAAAAAAAAAQAAAAAAUgwAAHVuaXZlcnNhbC9odG1sX3B1Ymxpc2hpbmdfc2V0dGluZ3MueG1sUEsBAgAAFAACAAgAFARBSlGmpFOsAQAAQwYAAB8AAAAAAAAAAQAAAAAA9xAAAHVuaXZlcnNhbC9odG1sX3NraW5fc2V0dGluZ3MuanNQSwECAAAUAAIACAAUBEFKGtrqO6oAAAAfAQAAGgAAAAAAAAABAAAAAADgEgAAdW5pdmVyc2FsL2kxOG5fcHJlc2V0cy54bWxQSwECAAAUAAIACAAUBEFKb8LJs24AAABzAAAAHAAAAAAAAAABAAAAAADCEwAAdW5pdmVyc2FsL2xvY2FsX3NldHRpbmdzLnhtbFBLAQIAABQAAgAIADMDgUTOggk37AIAAIgIAAAUAAAAAAAAAAEAAAAAAGoUAAB1bml2ZXJzYWwvcGxheWVyLnhtbFBLAQIAABQAAgAIABQEQUqxh8dfkwoAABdaAAApAAAAAAAAAAEAAAAAAIgXAAB1bml2ZXJzYWwvc2tpbl9jdXN0b21pemF0aW9uX3NldHRpbmdzLnhtbFBLAQIAABQAAgAIABUEQUoSLLtHoRYAALQhAAAXAAAAAAAAAAAAAAAAAGIiAAB1bml2ZXJzYWwvdW5pdmVyc2FsLnBuZ1BLAQIAABQAAgAIABUEQUrXmRIpXwAAAGoAAAAbAAAAAAAAAAEAAAAAADg5AAB1bml2ZXJzYWwvdW5pdmVyc2FsLnBuZy54bWxQSwUGAAAAAAsACwBJAwAA0DkAAAAA"/>
  <p:tag name="ISPRING_PLAYERS_CUSTOMIZATION_2" val="UEsDBBQAAgAIAAR+G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BH4Z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BH4Z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AR+G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BH4Z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AR+GVGOc/b6agAAAOUAAAAaAAAAbm9uZS9odG1sX3NraW5fc2V0dGluZ3MuanOr5lIAAqUcJQUrhWowG8xPKi0pyc/TS87PK0nNK9HLyy/KTQSrUVJ2AwMlHZyK88tSiwgoTUtMTkUx1NTIwskFp0qEiSZO5i7OlsjqChLTU/WSEpOz04vyS/NSIMqcXV0MXYyVwKpquWoBUEsDBBQAAgAIAAR+GVG8fTX3SgAAAEkAAAAXAAAAbm9uZS9sb2NhbF9zZXR0aW5ncy54bWyzsa/IzVEoSy0qzszPs1Uy1DNQUkjNS85PycxLt1UKDXHTtVBSKC5JzEtJzMnPS7VVystXUrC347LJyU9OzAlOLSkBKizWt+MCAFBLAwQUAAIACAAGfhl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Bn4Z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Gfhl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Bn4Z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AGfhl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Bn4Z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AZ+GVG45zzyXgAAAGMAAAAlAAAAdW5pdmVyc2FsLW5vLXZpZGVvL2xvY2FsX3NldHRpbmdzLnhtbA3KvQ5AQAwA4N1TNN39bQbHZrTgARoakfRacUd4e7d9w9f2rxd4+AqHqcO6qBBYV9sO3R0u85A3CCGSbiSm7FANoe+yVmwlmTjGFAOcQh9fM/uEyCP5NIdbBMsu+wFQSwECAAAUAAIACAAEfhlRXK2x+KEDAADvDAAAGAAAAAAAAAABAAAAAAAAAAAAbm9uZS9jb21tb25fbWVzc2FnZXMubG5nUEsBAgAAFAACAAgABH4ZURUeYBujAAAAfwEAACkAAAAAAAAAAQAAAAAA1wMAAG5vbmUvcGxheWJhY2tfYW5kX25hdmlnYXRpb25fc2V0dGluZ3MueG1sUEsBAgAAFAACAAgABH4ZUR9UimowAwAAxw4AACIAAAAAAAAAAQAAAAAAwQQAAG5vbmUvZmxhc2hfcHVibGlzaGluZ19zZXR0aW5ncy54bWxQSwECAAAUAAIACAAEfhlRcVeUnRUBAADRAgAAHAAAAAAAAAABAAAAAAAxCAAAbm9uZS9mbGFzaF9za2luX3NldHRpbmdzLnhtbFBLAQIAABQAAgAIAAR+GVHXm3CWKwMAAG8OAAAhAAAAAAAAAAEAAAAAAIAJAABub25lL2h0bWxfcHVibGlzaGluZ19zZXR0aW5ncy54bWxQSwECAAAUAAIACAAEfhlRjnP2+moAAADlAAAAGgAAAAAAAAABAAAAAADqDAAAbm9uZS9odG1sX3NraW5fc2V0dGluZ3MuanNQSwECAAAUAAIACAAEfhlRvH0190oAAABJAAAAFwAAAAAAAAABAAAAAACMDQAAbm9uZS9sb2NhbF9zZXR0aW5ncy54bWxQSwECAAAUAAIACAAGfhlRnF4yCBQGAAA3FwAAJgAAAAAAAAABAAAAAAALDgAAdW5pdmVyc2FsLW5vLXZpZGVvL2NvbW1vbl9tZXNzYWdlcy5sbmdQSwECAAAUAAIACAAGfhlRFR5gG6MAAAB/AQAANwAAAAAAAAABAAAAAABjFAAAdW5pdmVyc2FsLW5vLXZpZGVvL3BsYXliYWNrX2FuZF9uYXZpZ2F0aW9uX3NldHRpbmdzLnhtbFBLAQIAABQAAgAIAAZ+GVFLM4aKLwUAAGgdAAAwAAAAAAAAAAEAAAAAAFsVAAB1bml2ZXJzYWwtbm8tdmlkZW8vZmxhc2hfcHVibGlzaGluZ19zZXR0aW5ncy54bWxQSwECAAAUAAIACAAGfhlRDnvHIGUDAACXDAAAKgAAAAAAAAABAAAAAADYGgAAdW5pdmVyc2FsLW5vLXZpZGVvL2ZsYXNoX3NraW5fc2V0dGluZ3MueG1sUEsBAgAAFAACAAgABn4ZUfrnN04qBQAA8hwAAC8AAAAAAAAAAQAAAAAAhR4AAHVuaXZlcnNhbC1uby12aWRlby9odG1sX3B1Ymxpc2hpbmdfc2V0dGluZ3MueG1sUEsBAgAAFAACAAgABn4ZUexMWVK2AQAAegYAACgAAAAAAAAAAQAAAAAA/CMAAHVuaXZlcnNhbC1uby12aWRlby9odG1sX3NraW5fc2V0dGluZ3MuanNQSwECAAAUAAIACAAGfhlRuOc88l4AAABjAAAAJQAAAAAAAAABAAAAAAD4JQAAdW5pdmVyc2FsLW5vLXZpZGVvL2xvY2FsX3NldHRpbmdzLnhtbFBLBQYAAAAADgAOAIgEAACZJgAAAAA="/>
  <p:tag name="ISPRING_LMS_API_VERSION" val="SCORM 2004 (2nd edition)"/>
  <p:tag name="ISPRING_ULTRA_SCORM_COURCE_TITLE" val="Section 2.3 Transformations with Reflection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Section 2.3 Transformations with Reflection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EF164E-2986-430E-A5D1-5E4157C207D4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2.xml><?xml version="1.0" encoding="utf-8"?>
<ds:datastoreItem xmlns:ds="http://schemas.openxmlformats.org/officeDocument/2006/customXml" ds:itemID="{82661E6A-8CE0-462D-8762-39AF6B5065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06EF02-9333-4A1D-9602-4BF2409F21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1026</Words>
  <Application>Microsoft Office PowerPoint</Application>
  <PresentationFormat>On-screen Show (4:3)</PresentationFormat>
  <Paragraphs>271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2.3  Transformations with  Reflections </vt:lpstr>
      <vt:lpstr>PowerPoint Presentation</vt:lpstr>
      <vt:lpstr>I) Reflections</vt:lpstr>
      <vt:lpstr>II) Horizontal Reflections</vt:lpstr>
      <vt:lpstr>II) Vertical Reflections</vt:lpstr>
      <vt:lpstr>Difference Between H.R and V.R.</vt:lpstr>
      <vt:lpstr>III) Inverse Reflection</vt:lpstr>
      <vt:lpstr>Reminders of Inverse Functions</vt:lpstr>
      <vt:lpstr>IV) Summary</vt:lpstr>
      <vt:lpstr>Ex: Indicate the type of reflection for each of the following equations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 Transformations with Reflections</dc:title>
  <dc:creator>Danny Young</dc:creator>
  <cp:lastModifiedBy>Danny Young</cp:lastModifiedBy>
  <cp:revision>21</cp:revision>
  <dcterms:created xsi:type="dcterms:W3CDTF">2011-12-30T04:46:19Z</dcterms:created>
  <dcterms:modified xsi:type="dcterms:W3CDTF">2020-08-25T22:49:46Z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